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wmf" ContentType="image/x-wmf"/>
  <Default Extension="xlsx" ContentType="application/vnd.openxmlformats-officedocument.spreadsheetml.sheet"/>
  <Default Extension="xml" ContentType="application/xml"/>
  <Override PartName="/ppt/charts/colors6.xml" ContentType="application/vnd.ms-office.chartcolorstyle+xml"/>
  <Override PartName="/ppt/notesSlides/notesSlide11.xml" ContentType="application/vnd.openxmlformats-officedocument.presentationml.notesSlide+xml"/>
  <Override PartName="/ppt/charts/style7.xml" ContentType="application/vnd.ms-office.chartstyle+xml"/>
  <Override PartName="/ppt/slideLayouts/slideLayout4.xml" ContentType="application/vnd.openxmlformats-officedocument.presentationml.slideLayout+xml"/>
  <Override PartName="/ppt/charts/chart6.xml" ContentType="application/vnd.openxmlformats-officedocument.drawingml.chart+xml"/>
  <Override PartName="/docProps/core.xml" ContentType="application/vnd.openxmlformats-package.core-properties+xml"/>
  <Override PartName="/ppt/charts/style4.xml" ContentType="application/vnd.ms-office.chartstyle+xml"/>
  <Override PartName="/ppt/slideLayouts/slideLayout7.xml" ContentType="application/vnd.openxmlformats-officedocument.presentationml.slideLayout+xml"/>
  <Override PartName="/ppt/charts/chart5.xml" ContentType="application/vnd.openxmlformats-officedocument.drawingml.chart+xml"/>
  <Override PartName="/docMetadata/LabelInfo.xml" ContentType="application/vnd.ms-office.classificationlabels+xml"/>
  <Override PartName="/ppt/slides/slide21.xml" ContentType="application/vnd.openxmlformats-officedocument.presentationml.slide+xml"/>
  <Override PartName="/docProps/app.xml" ContentType="application/vnd.openxmlformats-officedocument.extended-properties+xml"/>
  <Override PartName="/ppt/notesSlides/notesSlide4.xml" ContentType="application/vnd.openxmlformats-officedocument.presentationml.notesSlide+xml"/>
  <Override PartName="/ppt/slides/slide2.xml" ContentType="application/vnd.openxmlformats-officedocument.presentationml.slide+xml"/>
  <Override PartName="/ppt/charts/colors8.xml" ContentType="application/vnd.ms-office.chartcolorstyle+xml"/>
  <Override PartName="/ppt/theme/theme1.xml" ContentType="application/vnd.openxmlformats-officedocument.theme+xml"/>
  <Override PartName="/ppt/notesMasters/notesMaster1.xml" ContentType="application/vnd.openxmlformats-officedocument.presentationml.notesMaster+xml"/>
  <Override PartName="/ppt/slides/slide27.xml" ContentType="application/vnd.openxmlformats-officedocument.presentationml.slide+xml"/>
  <Override PartName="/ppt/charts/chart1.xml" ContentType="application/vnd.openxmlformats-officedocument.drawingml.chart+xml"/>
  <Override PartName="/ppt/slideLayouts/slideLayout13.xml" ContentType="application/vnd.openxmlformats-officedocument.presentationml.slideLayout+xml"/>
  <Override PartName="/ppt/slides/slide17.xml" ContentType="application/vnd.openxmlformats-officedocument.presentationml.slide+xml"/>
  <Override PartName="/ppt/charts/style3.xml" ContentType="application/vnd.ms-office.chartstyle+xml"/>
  <Override PartName="/ppt/notesSlides/notesSlide2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slideLayouts/slideLayout1.xml" ContentType="application/vnd.openxmlformats-officedocument.presentationml.slideLayout+xml"/>
  <Override PartName="/ppt/notesSlides/notesSlide29.xml" ContentType="application/vnd.openxmlformats-officedocument.presentationml.notesSlide+xml"/>
  <Override PartName="/ppt/charts/chart3.xml" ContentType="application/vnd.openxmlformats-officedocument.drawingml.chart+xml"/>
  <Override PartName="/ppt/charts/style5.xml" ContentType="application/vnd.ms-office.chartstyle+xml"/>
  <Override PartName="/ppt/slideLayouts/slideLayout6.xml" ContentType="application/vnd.openxmlformats-officedocument.presentationml.slideLayout+xml"/>
  <Override PartName="/ppt/charts/chart4.xml" ContentType="application/vnd.openxmlformats-officedocument.drawingml.chart+xml"/>
  <Override PartName="/ppt/charts/style6.xml" ContentType="application/vnd.ms-office.chartstyle+xml"/>
  <Override PartName="/ppt/slideLayouts/slideLayout5.xml" ContentType="application/vnd.openxmlformats-officedocument.presentationml.slideLayout+xml"/>
  <Override PartName="/ppt/charts/chart7.xml" ContentType="application/vnd.openxmlformats-officedocument.drawingml.chart+xml"/>
  <Override PartName="/ppt/notesSlides/notesSlide22.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ppt/notesSlides/notesSlide23.xml" ContentType="application/vnd.openxmlformats-officedocument.presentationml.notesSlide+xml"/>
  <Override PartName="/ppt/charts/style8.xml" ContentType="application/vnd.ms-office.chartstyle+xml"/>
  <Override PartName="/ppt/charts/colors1.xml" ContentType="application/vnd.ms-office.chartcolorstyle+xml"/>
  <Override PartName="/ppt/slides/slide8.xml" ContentType="application/vnd.openxmlformats-officedocument.presentationml.slide+xml"/>
  <Override PartName="/ppt/charts/colors2.xml" ContentType="application/vnd.ms-office.chartcolorstyle+xml"/>
  <Override PartName="/ppt/slides/slide9.xml" ContentType="application/vnd.openxmlformats-officedocument.presentationml.slide+xml"/>
  <Override PartName="/ppt/charts/colors3.xml" ContentType="application/vnd.ms-office.chartcolorstyle+xml"/>
  <Override PartName="/ppt/notesSlides/notesSlide8.xml" ContentType="application/vnd.openxmlformats-officedocument.presentationml.notesSlide+xml"/>
  <Override PartName="/ppt/charts/colors4.xml" ContentType="application/vnd.ms-office.chartcolorstyle+xml"/>
  <Override PartName="/ppt/notesSlides/notesSlide9.xml" ContentType="application/vnd.openxmlformats-officedocument.presentationml.notesSlide+xml"/>
  <Override PartName="/ppt/charts/colors5.xml" ContentType="application/vnd.ms-office.chartcolorstyle+xml"/>
  <Override PartName="/ppt/charts/colors7.xml" ContentType="application/vnd.ms-office.chartcolorstyle+xml"/>
  <Override PartName="/ppt/charts/style1.xml" ContentType="application/vnd.ms-office.chartstyle+xml"/>
  <Override PartName="/ppt/slideLayouts/slideLayout2.xml" ContentType="application/vnd.openxmlformats-officedocument.presentationml.slideLayout+xml"/>
  <Override PartName="/ppt/commentAuthors.xml" ContentType="application/vnd.openxmlformats-officedocument.presentationml.commentAuthors+xml"/>
  <Override PartName="/ppt/notesSlides/notesSlide17.xml" ContentType="application/vnd.openxmlformats-officedocument.presentationml.notesSlide+xml"/>
  <Override PartName="/ppt/theme/themeOverride1.xml" ContentType="application/vnd.openxmlformats-officedocument.themeOverride+xml"/>
  <Override PartName="/ppt/slideLayouts/slideLayout25.xml" ContentType="application/vnd.openxmlformats-officedocument.presentationml.slideLayout+xml"/>
  <Override PartName="/ppt/slides/slide29.xml" ContentType="application/vnd.openxmlformats-officedocument.presentationml.slide+xml"/>
  <Override PartName="/ppt/slideLayouts/slideLayout22.xml" ContentType="application/vnd.openxmlformats-officedocument.presentationml.slideLayout+xml"/>
  <Override PartName="/ppt/slideLayouts/slideLayout30.xml" ContentType="application/vnd.openxmlformats-officedocument.presentationml.slideLayout+xml"/>
  <Override PartName="/ppt/notesSlides/notesSlide13.xml" ContentType="application/vnd.openxmlformats-officedocument.presentationml.notesSlide+xml"/>
  <Override PartName="/ppt/slides/slide23.xml" ContentType="application/vnd.openxmlformats-officedocument.presentationml.slide+xml"/>
  <Override PartName="/ppt/notesSlides/notesSlide14.xml" ContentType="application/vnd.openxmlformats-officedocument.presentationml.notesSlide+xml"/>
  <Override PartName="/ppt/notesSlides/notesSlide3.xml" ContentType="application/vnd.openxmlformats-officedocument.presentationml.notesSlide+xml"/>
  <Override PartName="/ppt/slides/slide5.xml" ContentType="application/vnd.openxmlformats-officedocument.presentationml.slide+xml"/>
  <Override PartName="/ppt/viewProps.xml" ContentType="application/vnd.openxmlformats-officedocument.presentationml.viewProps+xml"/>
  <Override PartName="/ppt/slides/slide18.xml" ContentType="application/vnd.openxmlformats-officedocument.presentationml.slide+xml"/>
  <Override PartName="/ppt/notesSlides/notesSlide1.xml" ContentType="application/vnd.openxmlformats-officedocument.presentationml.notesSlide+xml"/>
  <Override PartName="/ppt/slides/slide7.xml" ContentType="application/vnd.openxmlformats-officedocument.presentationml.slide+xml"/>
  <Override PartName="/ppt/notesSlides/notesSlide10.xml" ContentType="application/vnd.openxmlformats-officedocument.presentationml.notesSlide+xml"/>
  <Override PartName="/ppt/notesSlides/notesSlide12.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slides/slide4.xml" ContentType="application/vnd.openxmlformats-officedocument.presentationml.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5.xml" ContentType="application/vnd.openxmlformats-officedocument.presentationml.notesSlide+xml"/>
  <Override PartName="/ppt/slides/slide3.xml" ContentType="application/vnd.openxmlformats-officedocument.presentationml.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1.xml" ContentType="application/vnd.openxmlformats-officedocument.presentationml.slide+xml"/>
  <Override PartName="/ppt/slideLayouts/slideLayout8.xml" ContentType="application/vnd.openxmlformats-officedocument.presentationml.slideLayout+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21.xml" ContentType="application/vnd.openxmlformats-officedocument.presentationml.slideLayout+xml"/>
  <Override PartName="/ppt/slideLayouts/slideLayout31.xml" ContentType="application/vnd.openxmlformats-officedocument.presentationml.slideLayout+xml"/>
  <Override PartName="/ppt/slideLayouts/slideLayout18.xml" ContentType="application/vnd.openxmlformats-officedocument.presentationml.slideLayout+xml"/>
  <Override PartName="/ppt/slideMasters/slideMaster1.xml" ContentType="application/vnd.openxmlformats-officedocument.presentationml.slideMaster+xml"/>
  <Override PartName="/ppt/slideLayouts/slideLayout10.xml" ContentType="application/vnd.openxmlformats-officedocument.presentationml.slideLayout+xml"/>
  <Override PartName="/ppt/slides/slide14.xml" ContentType="application/vnd.openxmlformats-officedocument.presentationml.slide+xml"/>
  <Override PartName="/ppt/slideLayouts/slideLayout11.xml" ContentType="application/vnd.openxmlformats-officedocument.presentationml.slideLayout+xml"/>
  <Override PartName="/ppt/slides/slide15.xml" ContentType="application/vnd.openxmlformats-officedocument.presentationml.slide+xml"/>
  <Override PartName="/ppt/slideLayouts/slideLayout12.xml" ContentType="application/vnd.openxmlformats-officedocument.presentationml.slideLayout+xml"/>
  <Override PartName="/ppt/slides/slide16.xml" ContentType="application/vnd.openxmlformats-officedocument.presentationml.slide+xml"/>
  <Override PartName="/ppt/slideLayouts/slideLayout14.xml" ContentType="application/vnd.openxmlformats-officedocument.presentationml.slideLayout+xml"/>
  <Override PartName="/ppt/slides/slide10.xml" ContentType="application/vnd.openxmlformats-officedocument.presentationml.slide+xml"/>
  <Override PartName="/ppt/slideLayouts/slideLayout15.xml" ContentType="application/vnd.openxmlformats-officedocument.presentationml.slideLayout+xml"/>
  <Override PartName="/ppt/slides/slide11.xml" ContentType="application/vnd.openxmlformats-officedocument.presentationml.slide+xml"/>
  <Override PartName="/ppt/slideLayouts/slideLayout16.xml" ContentType="application/vnd.openxmlformats-officedocument.presentationml.slideLayout+xml"/>
  <Override PartName="/ppt/slides/slide12.xml" ContentType="application/vnd.openxmlformats-officedocument.presentationml.slide+xml"/>
  <Override PartName="/ppt/slideLayouts/slideLayout17.xml" ContentType="application/vnd.openxmlformats-officedocument.presentationml.slideLayout+xml"/>
  <Override PartName="/ppt/slides/slide13.xml" ContentType="application/vnd.openxmlformats-officedocument.presentationml.slid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s/slide28.xml" ContentType="application/vnd.openxmlformats-officedocument.presentationml.slid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s/slide24.xml" ContentType="application/vnd.openxmlformats-officedocument.presentationml.slide+xml"/>
  <Override PartName="/ppt/slideLayouts/slideLayout29.xml" ContentType="application/vnd.openxmlformats-officedocument.presentationml.slideLayout+xml"/>
  <Override PartName="/ppt/slides/slide25.xml" ContentType="application/vnd.openxmlformats-officedocument.presentationml.slide+xml"/>
  <Override PartName="/ppt/slideLayouts/slideLayout3.xml" ContentType="application/vnd.openxmlformats-officedocument.presentationml.slideLayout+xml"/>
  <Override PartName="/ppt/slideLayouts/slideLayout9.xml" ContentType="application/vnd.openxmlformats-officedocument.presentationml.slideLayout+xml"/>
  <Override PartName="/ppt/slides/slide19.xml" ContentType="application/vnd.openxmlformats-officedocument.presentationml.slide+xml"/>
  <Override PartName="/ppt/slides/slide20.xml" ContentType="application/vnd.openxmlformats-officedocument.presentationml.slide+xml"/>
  <Override PartName="/ppt/slides/slide22.xml" ContentType="application/vnd.openxmlformats-officedocument.presentationml.slide+xml"/>
  <Override PartName="/ppt/slides/slide26.xml" ContentType="application/vnd.openxmlformats-officedocument.presentationml.slide+xml"/>
  <Override PartName="/ppt/slides/slide6.xml" ContentType="application/vnd.openxmlformats-officedocument.presentationml.slide+xml"/>
  <Override PartName="/ppt/tableStyles.xml" ContentType="application/vnd.openxmlformats-officedocument.presentationml.tableStyles+xml"/>
  <Override PartName="/ppt/theme/theme2.xml" ContentType="application/vnd.openxmlformats-officedocument.theme+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31"/>
  </p:notesMasterIdLst>
  <p:sldIdLst>
    <p:sldId id="448" r:id="rId2"/>
    <p:sldId id="454" r:id="rId3"/>
    <p:sldId id="492" r:id="rId4"/>
    <p:sldId id="451" r:id="rId5"/>
    <p:sldId id="426" r:id="rId6"/>
    <p:sldId id="463" r:id="rId7"/>
    <p:sldId id="491" r:id="rId8"/>
    <p:sldId id="499" r:id="rId9"/>
    <p:sldId id="450" r:id="rId10"/>
    <p:sldId id="494" r:id="rId11"/>
    <p:sldId id="493" r:id="rId12"/>
    <p:sldId id="453" r:id="rId13"/>
    <p:sldId id="262" r:id="rId14"/>
    <p:sldId id="374" r:id="rId15"/>
    <p:sldId id="500" r:id="rId16"/>
    <p:sldId id="341" r:id="rId17"/>
    <p:sldId id="338" r:id="rId18"/>
    <p:sldId id="398" r:id="rId19"/>
    <p:sldId id="502" r:id="rId20"/>
    <p:sldId id="399" r:id="rId21"/>
    <p:sldId id="497" r:id="rId22"/>
    <p:sldId id="441" r:id="rId23"/>
    <p:sldId id="405" r:id="rId24"/>
    <p:sldId id="406" r:id="rId25"/>
    <p:sldId id="498" r:id="rId26"/>
    <p:sldId id="407" r:id="rId27"/>
    <p:sldId id="409" r:id="rId28"/>
    <p:sldId id="410" r:id="rId29"/>
    <p:sldId id="411" r:id="rId30"/>
  </p:sldIdLst>
  <p:sldSz cx="12192000" cy="6858000"/>
  <p:notesSz cx="6889750" cy="100218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manda thomas" initials="at" lastIdx="7" clrIdx="0">
    <p:extLst>
      <p:ext uri="{19B8F6BF-5375-455C-9EA6-DF929625EA0E}">
        <p15:presenceInfo xmlns:p15="http://schemas.microsoft.com/office/powerpoint/2012/main" userId="d40ab3d7b5ce04d8" providerId="Windows Live"/>
      </p:ext>
    </p:extLst>
  </p:cmAuthor>
  <p:cmAuthor id="2" name="Kieran O'Keeffe" initials="KO" lastIdx="3" clrIdx="1">
    <p:extLst>
      <p:ext uri="{19B8F6BF-5375-455C-9EA6-DF929625EA0E}">
        <p15:presenceInfo xmlns:p15="http://schemas.microsoft.com/office/powerpoint/2012/main" userId="Kieran O'Keeff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744"/>
    <a:srgbClr val="E38F36"/>
    <a:srgbClr val="00375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556" autoAdjust="0"/>
    <p:restoredTop sz="55698" autoAdjust="0"/>
  </p:normalViewPr>
  <p:slideViewPr>
    <p:cSldViewPr>
      <p:cViewPr varScale="1">
        <p:scale>
          <a:sx n="61" d="100"/>
          <a:sy n="61" d="100"/>
        </p:scale>
        <p:origin x="906" y="21"/>
      </p:cViewPr>
      <p:guideLst>
        <p:guide orient="horz" pos="2160"/>
        <p:guide pos="3840"/>
      </p:guideLst>
    </p:cSldViewPr>
  </p:slideViewPr>
  <p:notesTextViewPr>
    <p:cViewPr>
      <p:scale>
        <a:sx n="1" d="1"/>
        <a:sy n="1" d="1"/>
      </p:scale>
      <p:origin x="0" y="0"/>
    </p:cViewPr>
  </p:notesTextViewPr>
  <p:sorterViewPr>
    <p:cViewPr>
      <p:scale>
        <a:sx n="100" d="100"/>
        <a:sy n="100" d="100"/>
      </p:scale>
      <p:origin x="0" y="-925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3.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37"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embeddings/oleObject1.bin"/></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4000" b="0" i="0" u="none" strike="noStrike" kern="1200" spc="0" baseline="0">
                <a:solidFill>
                  <a:schemeClr val="tx1">
                    <a:lumMod val="65000"/>
                    <a:lumOff val="35000"/>
                  </a:schemeClr>
                </a:solidFill>
                <a:latin typeface="+mn-lt"/>
                <a:ea typeface="+mn-ea"/>
                <a:cs typeface="+mn-cs"/>
              </a:defRPr>
            </a:pPr>
            <a:r>
              <a:rPr lang="en-US" sz="4000" b="1"/>
              <a:t>Yield (b/ha) vs Oct-Nov day degrees</a:t>
            </a:r>
          </a:p>
        </c:rich>
      </c:tx>
      <c:overlay val="0"/>
      <c:spPr>
        <a:noFill/>
        <a:ln>
          <a:noFill/>
        </a:ln>
        <a:effectLst/>
      </c:spPr>
      <c:txPr>
        <a:bodyPr rot="0" spcFirstLastPara="1" vertOverflow="ellipsis" vert="horz" wrap="square" anchor="ctr" anchorCtr="1"/>
        <a:lstStyle/>
        <a:p>
          <a:pPr>
            <a:defRPr sz="4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strRef>
              <c:f>'Yield and DDs'!$G$3</c:f>
              <c:strCache>
                <c:ptCount val="1"/>
                <c:pt idx="0">
                  <c:v>Yield (b/ha)</c:v>
                </c:pt>
              </c:strCache>
            </c:strRef>
          </c:tx>
          <c:spPr>
            <a:ln w="38100" cap="rnd">
              <a:noFill/>
              <a:round/>
            </a:ln>
            <a:effectLst/>
          </c:spPr>
          <c:marker>
            <c:symbol val="circle"/>
            <c:size val="5"/>
            <c:spPr>
              <a:solidFill>
                <a:schemeClr val="accent1"/>
              </a:solidFill>
              <a:ln w="9525">
                <a:solidFill>
                  <a:schemeClr val="accent1"/>
                </a:solidFill>
              </a:ln>
              <a:effectLst/>
            </c:spPr>
          </c:marker>
          <c:trendline>
            <c:spPr>
              <a:ln w="31750" cap="rnd">
                <a:solidFill>
                  <a:srgbClr val="FF0000"/>
                </a:solidFill>
                <a:prstDash val="sysDot"/>
              </a:ln>
              <a:effectLst/>
            </c:spPr>
            <c:trendlineType val="linear"/>
            <c:dispRSqr val="0"/>
            <c:dispEq val="0"/>
          </c:trendline>
          <c:xVal>
            <c:numRef>
              <c:f>'Yield and DDs'!$F$4:$F$25</c:f>
              <c:numCache>
                <c:formatCode>General</c:formatCode>
                <c:ptCount val="22"/>
                <c:pt idx="0">
                  <c:v>269</c:v>
                </c:pt>
                <c:pt idx="1">
                  <c:v>291.39999999999998</c:v>
                </c:pt>
                <c:pt idx="2">
                  <c:v>239</c:v>
                </c:pt>
                <c:pt idx="3">
                  <c:v>112.4</c:v>
                </c:pt>
                <c:pt idx="4">
                  <c:v>149.1</c:v>
                </c:pt>
                <c:pt idx="5">
                  <c:v>291.39999999999998</c:v>
                </c:pt>
                <c:pt idx="6">
                  <c:v>239</c:v>
                </c:pt>
                <c:pt idx="7">
                  <c:v>254.7</c:v>
                </c:pt>
                <c:pt idx="8">
                  <c:v>294.60000000000002</c:v>
                </c:pt>
                <c:pt idx="9">
                  <c:v>152.6</c:v>
                </c:pt>
                <c:pt idx="10">
                  <c:v>334.2</c:v>
                </c:pt>
                <c:pt idx="11">
                  <c:v>308</c:v>
                </c:pt>
                <c:pt idx="12">
                  <c:v>199.6</c:v>
                </c:pt>
                <c:pt idx="13">
                  <c:v>247.2</c:v>
                </c:pt>
                <c:pt idx="14">
                  <c:v>273.8</c:v>
                </c:pt>
                <c:pt idx="15">
                  <c:v>201.3</c:v>
                </c:pt>
                <c:pt idx="16">
                  <c:v>345.3</c:v>
                </c:pt>
                <c:pt idx="17">
                  <c:v>311.39999999999998</c:v>
                </c:pt>
                <c:pt idx="18">
                  <c:v>279.8</c:v>
                </c:pt>
                <c:pt idx="19">
                  <c:v>205</c:v>
                </c:pt>
                <c:pt idx="20">
                  <c:v>222.9</c:v>
                </c:pt>
                <c:pt idx="21">
                  <c:v>182.1</c:v>
                </c:pt>
              </c:numCache>
            </c:numRef>
          </c:xVal>
          <c:yVal>
            <c:numRef>
              <c:f>'Yield and DDs'!$G$4:$G$25</c:f>
              <c:numCache>
                <c:formatCode>General</c:formatCode>
                <c:ptCount val="22"/>
                <c:pt idx="1">
                  <c:v>12.6</c:v>
                </c:pt>
                <c:pt idx="2">
                  <c:v>11.66</c:v>
                </c:pt>
                <c:pt idx="3">
                  <c:v>6.18</c:v>
                </c:pt>
                <c:pt idx="4">
                  <c:v>10.94</c:v>
                </c:pt>
                <c:pt idx="5">
                  <c:v>10</c:v>
                </c:pt>
                <c:pt idx="6">
                  <c:v>9.6999999999999993</c:v>
                </c:pt>
                <c:pt idx="7">
                  <c:v>9.86</c:v>
                </c:pt>
                <c:pt idx="8">
                  <c:v>10.8</c:v>
                </c:pt>
                <c:pt idx="9">
                  <c:v>9.25</c:v>
                </c:pt>
                <c:pt idx="10">
                  <c:v>11.9</c:v>
                </c:pt>
                <c:pt idx="11">
                  <c:v>12.1</c:v>
                </c:pt>
                <c:pt idx="12">
                  <c:v>9.5</c:v>
                </c:pt>
                <c:pt idx="13">
                  <c:v>11.6</c:v>
                </c:pt>
                <c:pt idx="14">
                  <c:v>10.8</c:v>
                </c:pt>
                <c:pt idx="15">
                  <c:v>9.6</c:v>
                </c:pt>
                <c:pt idx="16">
                  <c:v>12.1</c:v>
                </c:pt>
                <c:pt idx="17">
                  <c:v>11.11</c:v>
                </c:pt>
                <c:pt idx="18">
                  <c:v>11.23</c:v>
                </c:pt>
                <c:pt idx="19">
                  <c:v>9.94</c:v>
                </c:pt>
                <c:pt idx="20">
                  <c:v>7.96</c:v>
                </c:pt>
                <c:pt idx="21">
                  <c:v>6.52</c:v>
                </c:pt>
              </c:numCache>
            </c:numRef>
          </c:yVal>
          <c:smooth val="0"/>
          <c:extLst>
            <c:ext xmlns:c16="http://schemas.microsoft.com/office/drawing/2014/chart" uri="{C3380CC4-5D6E-409C-BE32-E72D297353CC}">
              <c16:uniqueId val="{00000001-2117-4649-8745-1C6DCABC3BD1}"/>
            </c:ext>
          </c:extLst>
        </c:ser>
        <c:dLbls>
          <c:showLegendKey val="0"/>
          <c:showVal val="0"/>
          <c:showCatName val="0"/>
          <c:showSerName val="0"/>
          <c:showPercent val="0"/>
          <c:showBubbleSize val="0"/>
        </c:dLbls>
        <c:axId val="605306079"/>
        <c:axId val="605297439"/>
      </c:scatterChart>
      <c:valAx>
        <c:axId val="605306079"/>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605297439"/>
        <c:crosses val="autoZero"/>
        <c:crossBetween val="midCat"/>
      </c:valAx>
      <c:valAx>
        <c:axId val="605297439"/>
        <c:scaling>
          <c:orientation val="minMax"/>
          <c:min val="6"/>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605306079"/>
        <c:crosses val="autoZero"/>
        <c:crossBetween val="midCat"/>
        <c:majorUnit val="0.5"/>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AU" sz="2000" b="1"/>
              <a:t>Griffith </a:t>
            </a:r>
            <a:r>
              <a:rPr lang="en-AU" sz="2000" b="1" baseline="0"/>
              <a:t>day degrees </a:t>
            </a:r>
            <a:r>
              <a:rPr lang="en-AU" sz="2000" b="1" i="0" u="none" strike="noStrike" kern="1200" spc="0" baseline="0">
                <a:solidFill>
                  <a:sysClr val="windowText" lastClr="000000">
                    <a:lumMod val="65000"/>
                    <a:lumOff val="35000"/>
                  </a:sysClr>
                </a:solidFill>
              </a:rPr>
              <a:t>1532 </a:t>
            </a:r>
            <a:r>
              <a:rPr lang="en-AU" sz="2000" b="1" baseline="0"/>
              <a:t> 2025-26</a:t>
            </a:r>
            <a:endParaRPr lang="en-AU" sz="2000" b="1"/>
          </a:p>
        </c:rich>
      </c:tx>
      <c:layout>
        <c:manualLayout>
          <c:xMode val="edge"/>
          <c:yMode val="edge"/>
          <c:x val="0.31928665809777895"/>
          <c:y val="3.7284250342760838E-2"/>
        </c:manualLayout>
      </c:layout>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AU"/>
        </a:p>
      </c:txPr>
    </c:title>
    <c:autoTitleDeleted val="0"/>
    <c:plotArea>
      <c:layout/>
      <c:lineChart>
        <c:grouping val="standard"/>
        <c:varyColors val="0"/>
        <c:ser>
          <c:idx val="0"/>
          <c:order val="0"/>
          <c:tx>
            <c:strRef>
              <c:f>'[Chart in Microsoft Word]DD Seasonal'!$C$2:$C$3</c:f>
              <c:strCache>
                <c:ptCount val="2"/>
                <c:pt idx="0">
                  <c:v>10-y ave</c:v>
                </c:pt>
              </c:strCache>
            </c:strRef>
          </c:tx>
          <c:spPr>
            <a:ln w="28575" cap="rnd">
              <a:solidFill>
                <a:schemeClr val="accent1"/>
              </a:solidFill>
              <a:round/>
            </a:ln>
            <a:effectLst/>
          </c:spPr>
          <c:marker>
            <c:symbol val="none"/>
          </c:marker>
          <c:cat>
            <c:strRef>
              <c:f>'[Chart in Microsoft Word]DD Seasonal'!$B$4:$B$21</c:f>
              <c:strCache>
                <c:ptCount val="18"/>
                <c:pt idx="0">
                  <c:v> early Oct</c:v>
                </c:pt>
                <c:pt idx="1">
                  <c:v>mid Oct </c:v>
                </c:pt>
                <c:pt idx="2">
                  <c:v>late Oct</c:v>
                </c:pt>
                <c:pt idx="3">
                  <c:v> early Nov</c:v>
                </c:pt>
                <c:pt idx="4">
                  <c:v>mid Nov</c:v>
                </c:pt>
                <c:pt idx="5">
                  <c:v>late Nov</c:v>
                </c:pt>
                <c:pt idx="6">
                  <c:v>early Dec</c:v>
                </c:pt>
                <c:pt idx="7">
                  <c:v>mid Dec</c:v>
                </c:pt>
                <c:pt idx="8">
                  <c:v>late Dec</c:v>
                </c:pt>
                <c:pt idx="9">
                  <c:v>early Jan</c:v>
                </c:pt>
                <c:pt idx="10">
                  <c:v>mid Jan</c:v>
                </c:pt>
                <c:pt idx="11">
                  <c:v>late Jan</c:v>
                </c:pt>
                <c:pt idx="12">
                  <c:v>early Feb</c:v>
                </c:pt>
                <c:pt idx="13">
                  <c:v>mid Feb</c:v>
                </c:pt>
                <c:pt idx="14">
                  <c:v>late Feb</c:v>
                </c:pt>
                <c:pt idx="15">
                  <c:v>early Mar</c:v>
                </c:pt>
                <c:pt idx="16">
                  <c:v>mid Mar</c:v>
                </c:pt>
                <c:pt idx="17">
                  <c:v>late Mar</c:v>
                </c:pt>
              </c:strCache>
            </c:strRef>
          </c:cat>
          <c:val>
            <c:numRef>
              <c:f>'[Chart in Microsoft Word]DD Seasonal'!$C$4:$C$21</c:f>
              <c:numCache>
                <c:formatCode>General</c:formatCode>
                <c:ptCount val="18"/>
                <c:pt idx="0">
                  <c:v>19.100000000000001</c:v>
                </c:pt>
                <c:pt idx="1">
                  <c:v>24.4</c:v>
                </c:pt>
                <c:pt idx="2">
                  <c:v>33</c:v>
                </c:pt>
                <c:pt idx="3">
                  <c:v>38</c:v>
                </c:pt>
                <c:pt idx="4">
                  <c:v>50.3</c:v>
                </c:pt>
                <c:pt idx="5">
                  <c:v>70</c:v>
                </c:pt>
                <c:pt idx="6">
                  <c:v>60.5</c:v>
                </c:pt>
                <c:pt idx="7">
                  <c:v>77.099999999999994</c:v>
                </c:pt>
                <c:pt idx="8">
                  <c:v>92.4</c:v>
                </c:pt>
                <c:pt idx="9">
                  <c:v>95.8</c:v>
                </c:pt>
                <c:pt idx="10">
                  <c:v>91.8</c:v>
                </c:pt>
                <c:pt idx="11">
                  <c:v>104.8</c:v>
                </c:pt>
                <c:pt idx="12">
                  <c:v>85.4</c:v>
                </c:pt>
                <c:pt idx="13">
                  <c:v>81.7</c:v>
                </c:pt>
                <c:pt idx="14">
                  <c:v>70.5</c:v>
                </c:pt>
                <c:pt idx="15">
                  <c:v>76.3</c:v>
                </c:pt>
                <c:pt idx="16">
                  <c:v>73.599999999999994</c:v>
                </c:pt>
                <c:pt idx="17">
                  <c:v>61</c:v>
                </c:pt>
              </c:numCache>
            </c:numRef>
          </c:val>
          <c:smooth val="0"/>
          <c:extLst>
            <c:ext xmlns:c16="http://schemas.microsoft.com/office/drawing/2014/chart" uri="{C3380CC4-5D6E-409C-BE32-E72D297353CC}">
              <c16:uniqueId val="{00000000-53F4-489E-996A-B35D5CB36EC1}"/>
            </c:ext>
          </c:extLst>
        </c:ser>
        <c:ser>
          <c:idx val="1"/>
          <c:order val="1"/>
          <c:tx>
            <c:strRef>
              <c:f>'[Chart in Microsoft Word]DD Seasonal'!$D$2:$D$3</c:f>
              <c:strCache>
                <c:ptCount val="2"/>
                <c:pt idx="0">
                  <c:v>Actual  2025-26</c:v>
                </c:pt>
              </c:strCache>
            </c:strRef>
          </c:tx>
          <c:spPr>
            <a:ln w="28575" cap="rnd">
              <a:solidFill>
                <a:schemeClr val="accent2"/>
              </a:solidFill>
              <a:round/>
            </a:ln>
            <a:effectLst/>
          </c:spPr>
          <c:marker>
            <c:symbol val="none"/>
          </c:marker>
          <c:cat>
            <c:strRef>
              <c:f>'[Chart in Microsoft Word]DD Seasonal'!$B$4:$B$21</c:f>
              <c:strCache>
                <c:ptCount val="18"/>
                <c:pt idx="0">
                  <c:v> early Oct</c:v>
                </c:pt>
                <c:pt idx="1">
                  <c:v>mid Oct </c:v>
                </c:pt>
                <c:pt idx="2">
                  <c:v>late Oct</c:v>
                </c:pt>
                <c:pt idx="3">
                  <c:v> early Nov</c:v>
                </c:pt>
                <c:pt idx="4">
                  <c:v>mid Nov</c:v>
                </c:pt>
                <c:pt idx="5">
                  <c:v>late Nov</c:v>
                </c:pt>
                <c:pt idx="6">
                  <c:v>early Dec</c:v>
                </c:pt>
                <c:pt idx="7">
                  <c:v>mid Dec</c:v>
                </c:pt>
                <c:pt idx="8">
                  <c:v>late Dec</c:v>
                </c:pt>
                <c:pt idx="9">
                  <c:v>early Jan</c:v>
                </c:pt>
                <c:pt idx="10">
                  <c:v>mid Jan</c:v>
                </c:pt>
                <c:pt idx="11">
                  <c:v>late Jan</c:v>
                </c:pt>
                <c:pt idx="12">
                  <c:v>early Feb</c:v>
                </c:pt>
                <c:pt idx="13">
                  <c:v>mid Feb</c:v>
                </c:pt>
                <c:pt idx="14">
                  <c:v>late Feb</c:v>
                </c:pt>
                <c:pt idx="15">
                  <c:v>early Mar</c:v>
                </c:pt>
                <c:pt idx="16">
                  <c:v>mid Mar</c:v>
                </c:pt>
                <c:pt idx="17">
                  <c:v>late Mar</c:v>
                </c:pt>
              </c:strCache>
            </c:strRef>
          </c:cat>
          <c:val>
            <c:numRef>
              <c:f>'[Chart in Microsoft Word]DD Seasonal'!$D$4:$D$21</c:f>
              <c:numCache>
                <c:formatCode>General</c:formatCode>
                <c:ptCount val="18"/>
                <c:pt idx="0">
                  <c:v>15.4</c:v>
                </c:pt>
                <c:pt idx="1">
                  <c:v>33.4</c:v>
                </c:pt>
                <c:pt idx="2" formatCode="0.0">
                  <c:v>41.4</c:v>
                </c:pt>
                <c:pt idx="3" formatCode="0.0">
                  <c:v>36.1</c:v>
                </c:pt>
                <c:pt idx="4" formatCode="0.0">
                  <c:v>40.200000000000003</c:v>
                </c:pt>
                <c:pt idx="5" formatCode="0.0">
                  <c:v>62.8</c:v>
                </c:pt>
                <c:pt idx="6" formatCode="0.0">
                  <c:v>57.2</c:v>
                </c:pt>
                <c:pt idx="7" formatCode="0.0">
                  <c:v>84.8</c:v>
                </c:pt>
                <c:pt idx="8" formatCode="0.0">
                  <c:v>74.8</c:v>
                </c:pt>
                <c:pt idx="9" formatCode="0.0">
                  <c:v>106.4</c:v>
                </c:pt>
                <c:pt idx="10" formatCode="0.0">
                  <c:v>84.8</c:v>
                </c:pt>
                <c:pt idx="11" formatCode="0.0">
                  <c:v>121.4</c:v>
                </c:pt>
                <c:pt idx="12" formatCode="0.0">
                  <c:v>94</c:v>
                </c:pt>
                <c:pt idx="13" formatCode="0.0">
                  <c:v>90.9</c:v>
                </c:pt>
                <c:pt idx="14" formatCode="0.0">
                  <c:v>92.6</c:v>
                </c:pt>
                <c:pt idx="15" formatCode="0.0">
                  <c:v>93.9</c:v>
                </c:pt>
                <c:pt idx="16" formatCode="0.0">
                  <c:v>82.6</c:v>
                </c:pt>
                <c:pt idx="17" formatCode="0.0">
                  <c:v>68</c:v>
                </c:pt>
              </c:numCache>
            </c:numRef>
          </c:val>
          <c:smooth val="0"/>
          <c:extLst>
            <c:ext xmlns:c16="http://schemas.microsoft.com/office/drawing/2014/chart" uri="{C3380CC4-5D6E-409C-BE32-E72D297353CC}">
              <c16:uniqueId val="{00000001-53F4-489E-996A-B35D5CB36EC1}"/>
            </c:ext>
          </c:extLst>
        </c:ser>
        <c:dLbls>
          <c:showLegendKey val="0"/>
          <c:showVal val="0"/>
          <c:showCatName val="0"/>
          <c:showSerName val="0"/>
          <c:showPercent val="0"/>
          <c:showBubbleSize val="0"/>
        </c:dLbls>
        <c:smooth val="0"/>
        <c:axId val="1074254656"/>
        <c:axId val="1074255616"/>
      </c:lineChart>
      <c:catAx>
        <c:axId val="10742546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1074255616"/>
        <c:crosses val="autoZero"/>
        <c:auto val="1"/>
        <c:lblAlgn val="ctr"/>
        <c:lblOffset val="100"/>
        <c:noMultiLvlLbl val="0"/>
      </c:catAx>
      <c:valAx>
        <c:axId val="10742556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AU"/>
                  <a:t>Day</a:t>
                </a:r>
                <a:r>
                  <a:rPr lang="en-AU" baseline="0"/>
                  <a:t> degrees 1532</a:t>
                </a:r>
                <a:endParaRPr lang="en-AU"/>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A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10742546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AU"/>
              <a:t>Highest yielding field 2016</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dLbls>
          <c:dLblPos val="outEnd"/>
          <c:showLegendKey val="0"/>
          <c:showVal val="1"/>
          <c:showCatName val="0"/>
          <c:showSerName val="0"/>
          <c:showPercent val="0"/>
          <c:showBubbleSize val="0"/>
        </c:dLbls>
        <c:gapWidth val="219"/>
        <c:overlap val="-27"/>
        <c:axId val="235187384"/>
        <c:axId val="235253464"/>
      </c:barChart>
      <c:catAx>
        <c:axId val="235187384"/>
        <c:scaling>
          <c:orientation val="minMax"/>
        </c:scaling>
        <c:delete val="0"/>
        <c:axPos val="b"/>
        <c:title>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5253464"/>
        <c:crosses val="autoZero"/>
        <c:auto val="1"/>
        <c:lblAlgn val="ctr"/>
        <c:lblOffset val="100"/>
        <c:noMultiLvlLbl val="0"/>
      </c:catAx>
      <c:valAx>
        <c:axId val="23525346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AU"/>
                  <a:t>Bales/ha</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518738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AU" sz="2400"/>
              <a:t>Farm averages b/ha</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dLbls>
          <c:dLblPos val="outEnd"/>
          <c:showLegendKey val="0"/>
          <c:showVal val="1"/>
          <c:showCatName val="0"/>
          <c:showSerName val="0"/>
          <c:showPercent val="0"/>
          <c:showBubbleSize val="0"/>
        </c:dLbls>
        <c:gapWidth val="219"/>
        <c:overlap val="-27"/>
        <c:axId val="358927487"/>
        <c:axId val="358926527"/>
      </c:barChart>
      <c:catAx>
        <c:axId val="3589274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358926527"/>
        <c:crosses val="autoZero"/>
        <c:auto val="1"/>
        <c:lblAlgn val="ctr"/>
        <c:lblOffset val="100"/>
        <c:noMultiLvlLbl val="0"/>
      </c:catAx>
      <c:valAx>
        <c:axId val="358926527"/>
        <c:scaling>
          <c:orientation val="minMax"/>
          <c:min val="1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358927487"/>
        <c:crosses val="autoZero"/>
        <c:crossBetween val="between"/>
      </c:valAx>
      <c:spPr>
        <a:noFill/>
        <a:ln>
          <a:noFill/>
        </a:ln>
        <a:effectLst/>
      </c:spPr>
    </c:plotArea>
    <c:plotVisOnly val="1"/>
    <c:dispBlanksAs val="gap"/>
    <c:showDLblsOverMax val="0"/>
  </c:chart>
  <c:spPr>
    <a:noFill/>
    <a:ln>
      <a:noFill/>
    </a:ln>
    <a:effectLst/>
  </c:spPr>
  <c:txPr>
    <a:bodyPr/>
    <a:lstStyle/>
    <a:p>
      <a:pPr>
        <a:defRPr sz="1800" b="1"/>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sz="2400" b="1" dirty="0"/>
              <a:t>Farm average yields b/ha</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Sheet1!$F$2</c:f>
              <c:strCache>
                <c:ptCount val="1"/>
                <c:pt idx="0">
                  <c:v>Farm average yields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Sheet1!$F$3:$F$12</c:f>
              <c:numCache>
                <c:formatCode>General</c:formatCode>
                <c:ptCount val="10"/>
                <c:pt idx="0">
                  <c:v>14.9</c:v>
                </c:pt>
                <c:pt idx="1">
                  <c:v>11.9</c:v>
                </c:pt>
                <c:pt idx="2">
                  <c:v>12.5</c:v>
                </c:pt>
                <c:pt idx="3">
                  <c:v>11</c:v>
                </c:pt>
                <c:pt idx="4">
                  <c:v>12.1</c:v>
                </c:pt>
                <c:pt idx="5">
                  <c:v>10.8</c:v>
                </c:pt>
                <c:pt idx="6">
                  <c:v>9.5</c:v>
                </c:pt>
                <c:pt idx="7">
                  <c:v>11.4</c:v>
                </c:pt>
                <c:pt idx="8">
                  <c:v>12</c:v>
                </c:pt>
                <c:pt idx="9">
                  <c:v>13.5</c:v>
                </c:pt>
              </c:numCache>
            </c:numRef>
          </c:val>
          <c:extLst>
            <c:ext xmlns:c16="http://schemas.microsoft.com/office/drawing/2014/chart" uri="{C3380CC4-5D6E-409C-BE32-E72D297353CC}">
              <c16:uniqueId val="{00000000-1558-4A9E-9FBA-0CA129D38F19}"/>
            </c:ext>
          </c:extLst>
        </c:ser>
        <c:dLbls>
          <c:dLblPos val="outEnd"/>
          <c:showLegendKey val="0"/>
          <c:showVal val="1"/>
          <c:showCatName val="0"/>
          <c:showSerName val="0"/>
          <c:showPercent val="0"/>
          <c:showBubbleSize val="0"/>
        </c:dLbls>
        <c:gapWidth val="219"/>
        <c:overlap val="-27"/>
        <c:axId val="986645599"/>
        <c:axId val="986635999"/>
        <c:extLst>
          <c:ext xmlns:c15="http://schemas.microsoft.com/office/drawing/2012/chart" uri="{02D57815-91ED-43cb-92C2-25804820EDAC}">
            <c15:filteredBarSeries>
              <c15:ser>
                <c:idx val="1"/>
                <c:order val="1"/>
                <c:tx>
                  <c:strRef>
                    <c:extLst>
                      <c:ext uri="{02D57815-91ED-43cb-92C2-25804820EDAC}">
                        <c15:formulaRef>
                          <c15:sqref>Sheet1!$G$2</c15:sqref>
                        </c15:formulaRef>
                      </c:ext>
                    </c:extLst>
                    <c:strCache>
                      <c:ptCount val="1"/>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val>
                  <c:numRef>
                    <c:extLst>
                      <c:ext uri="{02D57815-91ED-43cb-92C2-25804820EDAC}">
                        <c15:formulaRef>
                          <c15:sqref>Sheet1!$G$3:$G$12</c15:sqref>
                        </c15:formulaRef>
                      </c:ext>
                    </c:extLst>
                    <c:numCache>
                      <c:formatCode>General</c:formatCode>
                      <c:ptCount val="10"/>
                    </c:numCache>
                  </c:numRef>
                </c:val>
                <c:extLst>
                  <c:ext xmlns:c16="http://schemas.microsoft.com/office/drawing/2014/chart" uri="{C3380CC4-5D6E-409C-BE32-E72D297353CC}">
                    <c16:uniqueId val="{00000001-1558-4A9E-9FBA-0CA129D38F19}"/>
                  </c:ext>
                </c:extLst>
              </c15:ser>
            </c15:filteredBarSeries>
          </c:ext>
        </c:extLst>
      </c:barChart>
      <c:catAx>
        <c:axId val="98664559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986635999"/>
        <c:crosses val="autoZero"/>
        <c:auto val="1"/>
        <c:lblAlgn val="ctr"/>
        <c:lblOffset val="100"/>
        <c:noMultiLvlLbl val="0"/>
      </c:catAx>
      <c:valAx>
        <c:axId val="986635999"/>
        <c:scaling>
          <c:orientation val="minMax"/>
          <c:min val="8"/>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98664559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AU"/>
              <a:t>Highest yielding field 2016</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dLbls>
          <c:dLblPos val="outEnd"/>
          <c:showLegendKey val="0"/>
          <c:showVal val="1"/>
          <c:showCatName val="0"/>
          <c:showSerName val="0"/>
          <c:showPercent val="0"/>
          <c:showBubbleSize val="0"/>
        </c:dLbls>
        <c:gapWidth val="219"/>
        <c:overlap val="-27"/>
        <c:axId val="235187384"/>
        <c:axId val="235253464"/>
      </c:barChart>
      <c:catAx>
        <c:axId val="235187384"/>
        <c:scaling>
          <c:orientation val="minMax"/>
        </c:scaling>
        <c:delete val="0"/>
        <c:axPos val="b"/>
        <c:title>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5253464"/>
        <c:crosses val="autoZero"/>
        <c:auto val="1"/>
        <c:lblAlgn val="ctr"/>
        <c:lblOffset val="100"/>
        <c:noMultiLvlLbl val="0"/>
      </c:catAx>
      <c:valAx>
        <c:axId val="23525346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AU"/>
                  <a:t>Bales/ha</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518738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Sheet!$D$20:$D$23</c:f>
              <c:strCache>
                <c:ptCount val="4"/>
                <c:pt idx="0">
                  <c:v>Sicot 606B3F</c:v>
                </c:pt>
                <c:pt idx="1">
                  <c:v>Sicot 619B3XF</c:v>
                </c:pt>
                <c:pt idx="2">
                  <c:v>Sicot 746B3F</c:v>
                </c:pt>
                <c:pt idx="3">
                  <c:v>Sicot 761B3XF</c:v>
                </c:pt>
              </c:strCache>
            </c:strRef>
          </c:cat>
          <c:val>
            <c:numRef>
              <c:f>Sheet!$E$20:$E$23</c:f>
              <c:numCache>
                <c:formatCode>General</c:formatCode>
                <c:ptCount val="4"/>
                <c:pt idx="0">
                  <c:v>2</c:v>
                </c:pt>
                <c:pt idx="1">
                  <c:v>6</c:v>
                </c:pt>
                <c:pt idx="2">
                  <c:v>5</c:v>
                </c:pt>
                <c:pt idx="3">
                  <c:v>1</c:v>
                </c:pt>
              </c:numCache>
            </c:numRef>
          </c:val>
          <c:extLst>
            <c:ext xmlns:c16="http://schemas.microsoft.com/office/drawing/2014/chart" uri="{C3380CC4-5D6E-409C-BE32-E72D297353CC}">
              <c16:uniqueId val="{00000000-E202-4988-8FE9-CADC000E26D3}"/>
            </c:ext>
          </c:extLst>
        </c:ser>
        <c:dLbls>
          <c:dLblPos val="outEnd"/>
          <c:showLegendKey val="0"/>
          <c:showVal val="1"/>
          <c:showCatName val="0"/>
          <c:showSerName val="0"/>
          <c:showPercent val="0"/>
          <c:showBubbleSize val="0"/>
        </c:dLbls>
        <c:gapWidth val="182"/>
        <c:axId val="1176672735"/>
        <c:axId val="1176671775"/>
      </c:barChart>
      <c:catAx>
        <c:axId val="117667273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176671775"/>
        <c:crosses val="autoZero"/>
        <c:auto val="1"/>
        <c:lblAlgn val="ctr"/>
        <c:lblOffset val="100"/>
        <c:noMultiLvlLbl val="0"/>
      </c:catAx>
      <c:valAx>
        <c:axId val="1176671775"/>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76672735"/>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AU"/>
              <a:t>Highest yielding field 2016</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dLbls>
          <c:dLblPos val="outEnd"/>
          <c:showLegendKey val="0"/>
          <c:showVal val="1"/>
          <c:showCatName val="0"/>
          <c:showSerName val="0"/>
          <c:showPercent val="0"/>
          <c:showBubbleSize val="0"/>
        </c:dLbls>
        <c:gapWidth val="219"/>
        <c:overlap val="-27"/>
        <c:axId val="235187384"/>
        <c:axId val="235253464"/>
      </c:barChart>
      <c:catAx>
        <c:axId val="235187384"/>
        <c:scaling>
          <c:orientation val="minMax"/>
        </c:scaling>
        <c:delete val="0"/>
        <c:axPos val="b"/>
        <c:title>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5253464"/>
        <c:crosses val="autoZero"/>
        <c:auto val="1"/>
        <c:lblAlgn val="ctr"/>
        <c:lblOffset val="100"/>
        <c:noMultiLvlLbl val="0"/>
      </c:catAx>
      <c:valAx>
        <c:axId val="23525346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AU"/>
                  <a:t>Bales/ha</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518738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1"/>
  <c:style val="2"/>
  <c:chart>
    <c:autoTitleDeleted val="1"/>
    <c:plotArea>
      <c:layout/>
      <c:barChart>
        <c:barDir val="bar"/>
        <c:grouping val="clustered"/>
        <c:varyColors val="0"/>
        <c:ser>
          <c:idx val="0"/>
          <c:order val="0"/>
          <c:tx>
            <c:strRef>
              <c:f>Sheet1!$B$1</c:f>
              <c:strCache>
                <c:ptCount val="1"/>
                <c:pt idx="0">
                  <c:v> </c:v>
                </c:pt>
              </c:strCache>
            </c:strRef>
          </c:tx>
          <c:spPr>
            <a:solidFill>
              <a:srgbClr val="00BF6F"/>
            </a:solidFill>
          </c:spPr>
          <c:invertIfNegative val="0"/>
          <c:dPt>
            <c:idx val="0"/>
            <c:invertIfNegative val="0"/>
            <c:bubble3D val="0"/>
            <c:spPr>
              <a:solidFill>
                <a:srgbClr val="00BF6F"/>
              </a:solidFill>
              <a:ln w="0">
                <a:noFill/>
              </a:ln>
            </c:spPr>
            <c:extLst>
              <c:ext xmlns:c16="http://schemas.microsoft.com/office/drawing/2014/chart" uri="{C3380CC4-5D6E-409C-BE32-E72D297353CC}">
                <c16:uniqueId val="{00000001-98FE-4E71-9D18-055E91B63E2C}"/>
              </c:ext>
            </c:extLst>
          </c:dPt>
          <c:dPt>
            <c:idx val="1"/>
            <c:invertIfNegative val="0"/>
            <c:bubble3D val="0"/>
            <c:spPr>
              <a:solidFill>
                <a:srgbClr val="507CB6"/>
              </a:solidFill>
              <a:ln w="0">
                <a:noFill/>
              </a:ln>
            </c:spPr>
            <c:extLst>
              <c:ext xmlns:c16="http://schemas.microsoft.com/office/drawing/2014/chart" uri="{C3380CC4-5D6E-409C-BE32-E72D297353CC}">
                <c16:uniqueId val="{00000003-98FE-4E71-9D18-055E91B63E2C}"/>
              </c:ext>
            </c:extLst>
          </c:dPt>
          <c:dPt>
            <c:idx val="2"/>
            <c:invertIfNegative val="0"/>
            <c:bubble3D val="0"/>
            <c:spPr>
              <a:solidFill>
                <a:srgbClr val="F9BE00"/>
              </a:solidFill>
              <a:ln w="0">
                <a:noFill/>
              </a:ln>
            </c:spPr>
            <c:extLst>
              <c:ext xmlns:c16="http://schemas.microsoft.com/office/drawing/2014/chart" uri="{C3380CC4-5D6E-409C-BE32-E72D297353CC}">
                <c16:uniqueId val="{00000005-98FE-4E71-9D18-055E91B63E2C}"/>
              </c:ext>
            </c:extLst>
          </c:dPt>
          <c:cat>
            <c:strRef>
              <c:f>Sheet1!$A$2:$A$4</c:f>
              <c:strCache>
                <c:ptCount val="3"/>
                <c:pt idx="0">
                  <c:v>Pre irrigated and planted</c:v>
                </c:pt>
                <c:pt idx="1">
                  <c:v>Pre irrigated, planted and flushed</c:v>
                </c:pt>
                <c:pt idx="2">
                  <c:v>Planted and watered up</c:v>
                </c:pt>
              </c:strCache>
            </c:strRef>
          </c:cat>
          <c:val>
            <c:numRef>
              <c:f>Sheet1!$B$2:$B$4</c:f>
              <c:numCache>
                <c:formatCode>0.00%</c:formatCode>
                <c:ptCount val="3"/>
                <c:pt idx="0">
                  <c:v>0</c:v>
                </c:pt>
                <c:pt idx="1">
                  <c:v>0.1429</c:v>
                </c:pt>
                <c:pt idx="2">
                  <c:v>0.85709999999999997</c:v>
                </c:pt>
              </c:numCache>
            </c:numRef>
          </c:val>
          <c:extLst>
            <c:ext xmlns:c16="http://schemas.microsoft.com/office/drawing/2014/chart" uri="{C3380CC4-5D6E-409C-BE32-E72D297353CC}">
              <c16:uniqueId val="{00000006-98FE-4E71-9D18-055E91B63E2C}"/>
            </c:ext>
          </c:extLst>
        </c:ser>
        <c:dLbls>
          <c:showLegendKey val="0"/>
          <c:showVal val="0"/>
          <c:showCatName val="0"/>
          <c:showSerName val="0"/>
          <c:showPercent val="0"/>
          <c:showBubbleSize val="0"/>
        </c:dLbls>
        <c:gapWidth val="50"/>
        <c:overlap val="100"/>
        <c:axId val="2068027336"/>
        <c:axId val="2113994440"/>
      </c:barChart>
      <c:catAx>
        <c:axId val="2068027336"/>
        <c:scaling>
          <c:orientation val="maxMin"/>
        </c:scaling>
        <c:delete val="0"/>
        <c:axPos val="l"/>
        <c:numFmt formatCode="General" sourceLinked="0"/>
        <c:majorTickMark val="out"/>
        <c:minorTickMark val="none"/>
        <c:tickLblPos val="low"/>
        <c:spPr>
          <a:ln>
            <a:solidFill>
              <a:srgbClr val="7F7F7F"/>
            </a:solidFill>
          </a:ln>
        </c:spPr>
        <c:txPr>
          <a:bodyPr/>
          <a:lstStyle/>
          <a:p>
            <a:pPr>
              <a:defRPr sz="1600" b="1">
                <a:solidFill>
                  <a:srgbClr val="7F7F7F"/>
                </a:solidFill>
              </a:defRPr>
            </a:pPr>
            <a:endParaRPr lang="en-US"/>
          </a:p>
        </c:txPr>
        <c:crossAx val="2113994440"/>
        <c:crosses val="autoZero"/>
        <c:auto val="1"/>
        <c:lblAlgn val="ctr"/>
        <c:lblOffset val="100"/>
        <c:noMultiLvlLbl val="0"/>
      </c:catAx>
      <c:valAx>
        <c:axId val="2113994440"/>
        <c:scaling>
          <c:orientation val="minMax"/>
          <c:max val="1"/>
          <c:min val="0"/>
        </c:scaling>
        <c:delete val="0"/>
        <c:axPos val="b"/>
        <c:numFmt formatCode="0%" sourceLinked="0"/>
        <c:majorTickMark val="out"/>
        <c:minorTickMark val="none"/>
        <c:tickLblPos val="nextTo"/>
        <c:spPr>
          <a:ln>
            <a:solidFill>
              <a:srgbClr val="7F7F7F"/>
            </a:solidFill>
          </a:ln>
        </c:spPr>
        <c:txPr>
          <a:bodyPr/>
          <a:lstStyle/>
          <a:p>
            <a:pPr>
              <a:defRPr sz="1000" b="0">
                <a:solidFill>
                  <a:srgbClr val="7F7F7F"/>
                </a:solidFill>
              </a:defRPr>
            </a:pPr>
            <a:endParaRPr lang="en-US"/>
          </a:p>
        </c:txPr>
        <c:crossAx val="2068027336"/>
        <c:crosses val="max"/>
        <c:crossBetween val="between"/>
      </c:valAx>
    </c:plotArea>
    <c:plotVisOnly val="1"/>
    <c:dispBlanksAs val="gap"/>
    <c:showDLblsOverMax val="1"/>
  </c:chart>
  <c:txPr>
    <a:bodyPr/>
    <a:lstStyle/>
    <a:p>
      <a:pPr>
        <a:defRPr sz="1800"/>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a:lvl1pPr>
          </a:lstStyle>
          <a:p>
            <a:endParaRPr lang="en-AU"/>
          </a:p>
        </p:txBody>
      </p:sp>
      <p:sp>
        <p:nvSpPr>
          <p:cNvPr id="3" name="Date Placeholder 2"/>
          <p:cNvSpPr>
            <a:spLocks noGrp="1"/>
          </p:cNvSpPr>
          <p:nvPr>
            <p:ph type="dt" idx="1"/>
          </p:nvPr>
        </p:nvSpPr>
        <p:spPr>
          <a:xfrm>
            <a:off x="3902597" y="0"/>
            <a:ext cx="2985558" cy="502835"/>
          </a:xfrm>
          <a:prstGeom prst="rect">
            <a:avLst/>
          </a:prstGeom>
        </p:spPr>
        <p:txBody>
          <a:bodyPr vert="horz" lIns="96634" tIns="48317" rIns="96634" bIns="48317" rtlCol="0"/>
          <a:lstStyle>
            <a:lvl1pPr algn="r">
              <a:defRPr sz="1300"/>
            </a:lvl1pPr>
          </a:lstStyle>
          <a:p>
            <a:fld id="{5CAED032-773C-4260-91F4-264C6C29FB5D}" type="datetimeFigureOut">
              <a:rPr lang="en-AU" smtClean="0"/>
              <a:t>19/08/2026</a:t>
            </a:fld>
            <a:endParaRPr lang="en-AU"/>
          </a:p>
        </p:txBody>
      </p:sp>
      <p:sp>
        <p:nvSpPr>
          <p:cNvPr id="4" name="Slide Image Placeholder 3"/>
          <p:cNvSpPr>
            <a:spLocks noGrp="1" noRot="1" noChangeAspect="1"/>
          </p:cNvSpPr>
          <p:nvPr>
            <p:ph type="sldImg" idx="2"/>
          </p:nvPr>
        </p:nvSpPr>
        <p:spPr>
          <a:xfrm>
            <a:off x="438150" y="1252538"/>
            <a:ext cx="6013450" cy="3382962"/>
          </a:xfrm>
          <a:prstGeom prst="rect">
            <a:avLst/>
          </a:prstGeom>
          <a:noFill/>
          <a:ln w="12700">
            <a:solidFill>
              <a:prstClr val="black"/>
            </a:solidFill>
          </a:ln>
        </p:spPr>
        <p:txBody>
          <a:bodyPr vert="horz" lIns="96634" tIns="48317" rIns="96634" bIns="48317" rtlCol="0" anchor="ctr"/>
          <a:lstStyle/>
          <a:p>
            <a:endParaRPr lang="en-AU"/>
          </a:p>
        </p:txBody>
      </p:sp>
      <p:sp>
        <p:nvSpPr>
          <p:cNvPr id="5" name="Notes Placeholder 4"/>
          <p:cNvSpPr>
            <a:spLocks noGrp="1"/>
          </p:cNvSpPr>
          <p:nvPr>
            <p:ph type="body" sz="quarter" idx="3"/>
          </p:nvPr>
        </p:nvSpPr>
        <p:spPr>
          <a:xfrm>
            <a:off x="688975" y="4823034"/>
            <a:ext cx="5511800" cy="3946118"/>
          </a:xfrm>
          <a:prstGeom prst="rect">
            <a:avLst/>
          </a:prstGeom>
        </p:spPr>
        <p:txBody>
          <a:bodyPr vert="horz" lIns="96634" tIns="48317" rIns="96634" bIns="48317"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519055"/>
            <a:ext cx="2985558" cy="502834"/>
          </a:xfrm>
          <a:prstGeom prst="rect">
            <a:avLst/>
          </a:prstGeom>
        </p:spPr>
        <p:txBody>
          <a:bodyPr vert="horz" lIns="96634" tIns="48317" rIns="96634" bIns="48317" rtlCol="0" anchor="b"/>
          <a:lstStyle>
            <a:lvl1pPr algn="l">
              <a:defRPr sz="1300"/>
            </a:lvl1pPr>
          </a:lstStyle>
          <a:p>
            <a:endParaRPr lang="en-AU"/>
          </a:p>
        </p:txBody>
      </p:sp>
      <p:sp>
        <p:nvSpPr>
          <p:cNvPr id="7" name="Slide Number Placeholder 6"/>
          <p:cNvSpPr>
            <a:spLocks noGrp="1"/>
          </p:cNvSpPr>
          <p:nvPr>
            <p:ph type="sldNum" sz="quarter" idx="5"/>
          </p:nvPr>
        </p:nvSpPr>
        <p:spPr>
          <a:xfrm>
            <a:off x="3902597" y="9519055"/>
            <a:ext cx="2985558" cy="502834"/>
          </a:xfrm>
          <a:prstGeom prst="rect">
            <a:avLst/>
          </a:prstGeom>
        </p:spPr>
        <p:txBody>
          <a:bodyPr vert="horz" lIns="96634" tIns="48317" rIns="96634" bIns="48317" rtlCol="0" anchor="b"/>
          <a:lstStyle>
            <a:lvl1pPr algn="r">
              <a:defRPr sz="1300"/>
            </a:lvl1pPr>
          </a:lstStyle>
          <a:p>
            <a:fld id="{939CFA60-2DC0-4120-BDD4-3365BEFAD7A9}" type="slidenum">
              <a:rPr lang="en-AU" smtClean="0"/>
              <a:t>‹#›</a:t>
            </a:fld>
            <a:endParaRPr lang="en-AU"/>
          </a:p>
        </p:txBody>
      </p:sp>
    </p:spTree>
    <p:extLst>
      <p:ext uri="{BB962C8B-B14F-4D97-AF65-F5344CB8AC3E}">
        <p14:creationId xmlns:p14="http://schemas.microsoft.com/office/powerpoint/2010/main" val="913408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tools.csd.net.au/AgronomyTools/DayDegreeCalculator/Index"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tools.csd.net.au/AgronomyTools/DayDegreeCalculator/Index"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tools.csd.net.au/AgronomyTools/DayDegreeCalculator/Index"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188" indent="-181188">
              <a:buFont typeface="Arial" panose="020B0604020202020204" pitchFamily="34" charset="0"/>
              <a:buChar char="•"/>
            </a:pPr>
            <a:r>
              <a:rPr lang="en-AU" sz="1300" b="0" dirty="0"/>
              <a:t>This is a summary of a survey sent to southern growers and advisors in June and July 2025.</a:t>
            </a:r>
          </a:p>
          <a:p>
            <a:pPr marL="181188" indent="-181188">
              <a:buFont typeface="Arial" panose="020B0604020202020204" pitchFamily="34" charset="0"/>
              <a:buChar char="•"/>
            </a:pPr>
            <a:r>
              <a:rPr lang="en-AU" sz="1300" b="0" dirty="0"/>
              <a:t>Area of survey was 9,928 ha. </a:t>
            </a:r>
          </a:p>
          <a:p>
            <a:pPr marL="0" indent="0">
              <a:buFont typeface="Arial" panose="020B0604020202020204" pitchFamily="34" charset="0"/>
              <a:buNone/>
            </a:pPr>
            <a:endParaRPr lang="en-AU" sz="1300" b="0" dirty="0"/>
          </a:p>
          <a:p>
            <a:pPr marL="181188" indent="-181188">
              <a:buFont typeface="Arial" panose="020B0604020202020204" pitchFamily="34" charset="0"/>
              <a:buChar char="•"/>
            </a:pPr>
            <a:r>
              <a:rPr lang="en-AU" sz="1300" b="0" dirty="0"/>
              <a:t>Thanks to the growers and consultants that have contributed this year. It provides a good recap of the season and where lessons can be learnt.</a:t>
            </a:r>
          </a:p>
          <a:p>
            <a:pPr marL="181188" indent="-181188">
              <a:buFont typeface="Arial" panose="020B0604020202020204" pitchFamily="34" charset="0"/>
              <a:buChar char="•"/>
            </a:pPr>
            <a:r>
              <a:rPr lang="en-AU" sz="1300" b="0" dirty="0"/>
              <a:t>If you have any suggestions for questions to include just let me know.</a:t>
            </a:r>
          </a:p>
          <a:p>
            <a:endParaRPr lang="en-AU" dirty="0"/>
          </a:p>
        </p:txBody>
      </p:sp>
      <p:sp>
        <p:nvSpPr>
          <p:cNvPr id="4" name="Slide Number Placeholder 3"/>
          <p:cNvSpPr>
            <a:spLocks noGrp="1"/>
          </p:cNvSpPr>
          <p:nvPr>
            <p:ph type="sldNum" sz="quarter" idx="10"/>
          </p:nvPr>
        </p:nvSpPr>
        <p:spPr/>
        <p:txBody>
          <a:bodyPr/>
          <a:lstStyle/>
          <a:p>
            <a:fld id="{772B2141-4FA2-4980-8FFC-038D41CE83C5}" type="slidenum">
              <a:rPr lang="en-AU" smtClean="0"/>
              <a:pPr/>
              <a:t>1</a:t>
            </a:fld>
            <a:endParaRPr lang="en-AU"/>
          </a:p>
        </p:txBody>
      </p:sp>
    </p:spTree>
    <p:extLst>
      <p:ext uri="{BB962C8B-B14F-4D97-AF65-F5344CB8AC3E}">
        <p14:creationId xmlns:p14="http://schemas.microsoft.com/office/powerpoint/2010/main" val="25387351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b="0" dirty="0"/>
              <a:t>Small data set </a:t>
            </a:r>
          </a:p>
          <a:p>
            <a:endParaRPr lang="en-AU" dirty="0"/>
          </a:p>
        </p:txBody>
      </p:sp>
      <p:sp>
        <p:nvSpPr>
          <p:cNvPr id="4" name="Slide Number Placeholder 3"/>
          <p:cNvSpPr>
            <a:spLocks noGrp="1"/>
          </p:cNvSpPr>
          <p:nvPr>
            <p:ph type="sldNum" sz="quarter" idx="10"/>
          </p:nvPr>
        </p:nvSpPr>
        <p:spPr/>
        <p:txBody>
          <a:bodyPr/>
          <a:lstStyle/>
          <a:p>
            <a:fld id="{772B2141-4FA2-4980-8FFC-038D41CE83C5}" type="slidenum">
              <a:rPr lang="en-AU" smtClean="0"/>
              <a:pPr/>
              <a:t>10</a:t>
            </a:fld>
            <a:endParaRPr lang="en-AU"/>
          </a:p>
        </p:txBody>
      </p:sp>
    </p:spTree>
    <p:extLst>
      <p:ext uri="{BB962C8B-B14F-4D97-AF65-F5344CB8AC3E}">
        <p14:creationId xmlns:p14="http://schemas.microsoft.com/office/powerpoint/2010/main" val="23152382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1" baseline="0" dirty="0"/>
              <a:t> </a:t>
            </a:r>
            <a:r>
              <a:rPr lang="en-GB" b="0" baseline="0" dirty="0"/>
              <a:t>Best fields planted in first two weeks of October.</a:t>
            </a:r>
            <a:endParaRPr lang="en-AU" b="0" baseline="0" dirty="0"/>
          </a:p>
        </p:txBody>
      </p:sp>
      <p:sp>
        <p:nvSpPr>
          <p:cNvPr id="4" name="Slide Number Placeholder 3"/>
          <p:cNvSpPr>
            <a:spLocks noGrp="1"/>
          </p:cNvSpPr>
          <p:nvPr>
            <p:ph type="sldNum" sz="quarter" idx="10"/>
          </p:nvPr>
        </p:nvSpPr>
        <p:spPr/>
        <p:txBody>
          <a:bodyPr/>
          <a:lstStyle/>
          <a:p>
            <a:fld id="{772B2141-4FA2-4980-8FFC-038D41CE83C5}" type="slidenum">
              <a:rPr lang="en-AU" smtClean="0"/>
              <a:pPr/>
              <a:t>11</a:t>
            </a:fld>
            <a:endParaRPr lang="en-AU"/>
          </a:p>
        </p:txBody>
      </p:sp>
    </p:spTree>
    <p:extLst>
      <p:ext uri="{BB962C8B-B14F-4D97-AF65-F5344CB8AC3E}">
        <p14:creationId xmlns:p14="http://schemas.microsoft.com/office/powerpoint/2010/main" val="11619030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anose="020B0604020202020204" pitchFamily="34" charset="0"/>
              <a:buChar char="•"/>
            </a:pPr>
            <a:r>
              <a:rPr lang="en-AU" sz="1200" b="0" i="0" u="none" strike="noStrike" kern="1200" dirty="0">
                <a:solidFill>
                  <a:schemeClr val="tx1"/>
                </a:solidFill>
                <a:effectLst/>
                <a:latin typeface="+mn-lt"/>
                <a:ea typeface="+mn-ea"/>
                <a:cs typeface="+mn-cs"/>
              </a:rPr>
              <a:t>Good establishment, watering on time, good water flows</a:t>
            </a:r>
          </a:p>
          <a:p>
            <a:pPr marL="171450" indent="-171450">
              <a:buFont typeface="Arial" panose="020B0604020202020204" pitchFamily="34" charset="0"/>
              <a:buChar char="•"/>
            </a:pPr>
            <a:r>
              <a:rPr lang="en-AU" sz="1200" b="0" i="0" u="none" strike="noStrike" kern="1200" dirty="0">
                <a:solidFill>
                  <a:schemeClr val="tx1"/>
                </a:solidFill>
                <a:effectLst/>
                <a:latin typeface="+mn-lt"/>
                <a:ea typeface="+mn-ea"/>
                <a:cs typeface="+mn-cs"/>
              </a:rPr>
              <a:t>Hill prep and planting conditions were optimised, we were very lucky to have a run of ‘okay’ and semi-warm days for the 1st 5d post watering, before it got cool again into the second week of October. We watered field to crop demand, same with nutrition.   The variety we planted was spot on, we got by with skin of our teeth at planting (71% cool germ seed, so took a huge risk). A shame we won’t see something like 606 in years to come. </a:t>
            </a:r>
            <a:r>
              <a:rPr lang="en-AU" dirty="0">
                <a:effectLst/>
              </a:rPr>
              <a:t> </a:t>
            </a:r>
          </a:p>
          <a:p>
            <a:pPr marL="171450" indent="-171450">
              <a:buFont typeface="Arial" panose="020B0604020202020204" pitchFamily="34" charset="0"/>
              <a:buChar char="•"/>
            </a:pPr>
            <a:r>
              <a:rPr lang="en-AU" sz="1200" b="0" i="0" u="none" strike="noStrike" kern="1200" dirty="0">
                <a:solidFill>
                  <a:schemeClr val="tx1"/>
                </a:solidFill>
                <a:effectLst/>
                <a:latin typeface="+mn-lt"/>
                <a:ea typeface="+mn-ea"/>
                <a:cs typeface="+mn-cs"/>
              </a:rPr>
              <a:t>Heavy black soil type backing onto river, cracks open and deep between irrigations but doesn’t dry back and will Hold on, on longer irrigation interval</a:t>
            </a:r>
            <a:r>
              <a:rPr lang="en-AU" dirty="0">
                <a:effectLst/>
              </a:rPr>
              <a:t> </a:t>
            </a:r>
          </a:p>
          <a:p>
            <a:pPr marL="171450" indent="-171450">
              <a:buFont typeface="Arial" panose="020B0604020202020204" pitchFamily="34" charset="0"/>
              <a:buChar char="•"/>
            </a:pPr>
            <a:r>
              <a:rPr lang="en-AU" sz="1200" b="0" i="0" u="none" strike="noStrike" kern="1200" dirty="0">
                <a:solidFill>
                  <a:schemeClr val="tx1"/>
                </a:solidFill>
                <a:effectLst/>
                <a:latin typeface="+mn-lt"/>
                <a:ea typeface="+mn-ea"/>
                <a:cs typeface="+mn-cs"/>
              </a:rPr>
              <a:t>Early preparation, very even singulation from the planter. Well timed irrigations. </a:t>
            </a:r>
            <a:r>
              <a:rPr lang="en-AU" dirty="0">
                <a:effectLst/>
              </a:rPr>
              <a:t> </a:t>
            </a:r>
          </a:p>
          <a:p>
            <a:pPr marL="171450" indent="-171450">
              <a:buFont typeface="Arial" panose="020B0604020202020204" pitchFamily="34" charset="0"/>
              <a:buChar char="•"/>
            </a:pPr>
            <a:r>
              <a:rPr lang="en-AU" sz="1200" b="0" i="0" u="none" strike="noStrike" kern="1200" dirty="0">
                <a:solidFill>
                  <a:schemeClr val="tx1"/>
                </a:solidFill>
                <a:effectLst/>
                <a:latin typeface="+mn-lt"/>
                <a:ea typeface="+mn-ea"/>
                <a:cs typeface="+mn-cs"/>
              </a:rPr>
              <a:t>Even establishment  Variety  Disease absence   </a:t>
            </a:r>
            <a:r>
              <a:rPr lang="en-AU" dirty="0">
                <a:effectLst/>
              </a:rPr>
              <a:t> </a:t>
            </a:r>
          </a:p>
          <a:p>
            <a:pPr marL="171450" indent="-171450">
              <a:buFont typeface="Arial" panose="020B0604020202020204" pitchFamily="34" charset="0"/>
              <a:buChar char="•"/>
            </a:pPr>
            <a:r>
              <a:rPr lang="en-AU" sz="1200" b="0" i="0" u="none" strike="noStrike" kern="1200" dirty="0">
                <a:solidFill>
                  <a:schemeClr val="tx1"/>
                </a:solidFill>
                <a:effectLst/>
                <a:latin typeface="+mn-lt"/>
                <a:ea typeface="+mn-ea"/>
                <a:cs typeface="+mn-cs"/>
              </a:rPr>
              <a:t>Uniform plants, water scheduling</a:t>
            </a:r>
            <a:r>
              <a:rPr lang="en-AU" dirty="0">
                <a:effectLst/>
              </a:rPr>
              <a:t> </a:t>
            </a:r>
          </a:p>
          <a:p>
            <a:pPr marL="171450" indent="-171450">
              <a:buFont typeface="Arial" panose="020B0604020202020204" pitchFamily="34" charset="0"/>
              <a:buChar char="•"/>
            </a:pPr>
            <a:r>
              <a:rPr lang="en-AU" sz="1200" b="0" i="0" u="none" strike="noStrike" kern="1200" dirty="0">
                <a:solidFill>
                  <a:schemeClr val="tx1"/>
                </a:solidFill>
                <a:effectLst/>
                <a:latin typeface="+mn-lt"/>
                <a:ea typeface="+mn-ea"/>
                <a:cs typeface="+mn-cs"/>
              </a:rPr>
              <a:t>Got water on and off quickly </a:t>
            </a:r>
            <a:r>
              <a:rPr lang="en-AU" dirty="0">
                <a:effectLst/>
              </a:rPr>
              <a:t> </a:t>
            </a:r>
          </a:p>
          <a:p>
            <a:pPr marL="171450" indent="-171450">
              <a:buFont typeface="Arial" panose="020B0604020202020204" pitchFamily="34" charset="0"/>
              <a:buChar char="•"/>
            </a:pPr>
            <a:r>
              <a:rPr lang="en-AU" sz="1200" b="0" i="0" u="none" strike="noStrike" kern="1200" dirty="0">
                <a:solidFill>
                  <a:schemeClr val="tx1"/>
                </a:solidFill>
                <a:effectLst/>
                <a:latin typeface="+mn-lt"/>
                <a:ea typeface="+mn-ea"/>
                <a:cs typeface="+mn-cs"/>
              </a:rPr>
              <a:t>Variable rate gypsum  Variable rate </a:t>
            </a:r>
            <a:r>
              <a:rPr lang="en-AU" sz="1200" b="0" i="0" u="none" strike="noStrike" kern="1200" dirty="0" err="1">
                <a:solidFill>
                  <a:schemeClr val="tx1"/>
                </a:solidFill>
                <a:effectLst/>
                <a:latin typeface="+mn-lt"/>
                <a:ea typeface="+mn-ea"/>
                <a:cs typeface="+mn-cs"/>
              </a:rPr>
              <a:t>Granulok</a:t>
            </a:r>
            <a:r>
              <a:rPr lang="en-AU" sz="1200" b="0" i="0" u="none" strike="noStrike" kern="1200" dirty="0">
                <a:solidFill>
                  <a:schemeClr val="tx1"/>
                </a:solidFill>
                <a:effectLst/>
                <a:latin typeface="+mn-lt"/>
                <a:ea typeface="+mn-ea"/>
                <a:cs typeface="+mn-cs"/>
              </a:rPr>
              <a:t> Z  Luck</a:t>
            </a:r>
            <a:r>
              <a:rPr lang="en-AU" dirty="0">
                <a:effectLst/>
              </a:rPr>
              <a:t> </a:t>
            </a:r>
          </a:p>
          <a:p>
            <a:pPr marL="171450" indent="-171450">
              <a:buFont typeface="Arial" panose="020B0604020202020204" pitchFamily="34" charset="0"/>
              <a:buChar char="•"/>
            </a:pPr>
            <a:r>
              <a:rPr lang="en-AU" sz="1200" b="0" i="0" u="none" strike="noStrike" kern="1200" dirty="0">
                <a:solidFill>
                  <a:schemeClr val="tx1"/>
                </a:solidFill>
                <a:effectLst/>
                <a:latin typeface="+mn-lt"/>
                <a:ea typeface="+mn-ea"/>
                <a:cs typeface="+mn-cs"/>
              </a:rPr>
              <a:t>not sure</a:t>
            </a:r>
            <a:r>
              <a:rPr lang="en-AU" dirty="0">
                <a:effectLst/>
              </a:rPr>
              <a:t> </a:t>
            </a:r>
          </a:p>
          <a:p>
            <a:pPr marL="181188" indent="-181188" defTabSz="966338">
              <a:buFont typeface="Arial" panose="020B0604020202020204" pitchFamily="34" charset="0"/>
              <a:buChar char="•"/>
            </a:pPr>
            <a:endParaRPr lang="en-AU" b="1" dirty="0">
              <a:latin typeface="+mn-lt"/>
            </a:endParaRPr>
          </a:p>
        </p:txBody>
      </p:sp>
      <p:sp>
        <p:nvSpPr>
          <p:cNvPr id="4" name="Slide Number Placeholder 3"/>
          <p:cNvSpPr>
            <a:spLocks noGrp="1"/>
          </p:cNvSpPr>
          <p:nvPr>
            <p:ph type="sldNum" sz="quarter" idx="10"/>
          </p:nvPr>
        </p:nvSpPr>
        <p:spPr/>
        <p:txBody>
          <a:bodyPr/>
          <a:lstStyle/>
          <a:p>
            <a:fld id="{772B2141-4FA2-4980-8FFC-038D41CE83C5}" type="slidenum">
              <a:rPr lang="en-AU" smtClean="0"/>
              <a:pPr/>
              <a:t>12</a:t>
            </a:fld>
            <a:endParaRPr lang="en-AU"/>
          </a:p>
        </p:txBody>
      </p:sp>
    </p:spTree>
    <p:extLst>
      <p:ext uri="{BB962C8B-B14F-4D97-AF65-F5344CB8AC3E}">
        <p14:creationId xmlns:p14="http://schemas.microsoft.com/office/powerpoint/2010/main" val="38081371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39CFA60-2DC0-4120-BDD4-3365BEFAD7A9}" type="slidenum">
              <a:rPr lang="en-AU" smtClean="0"/>
              <a:t>13</a:t>
            </a:fld>
            <a:endParaRPr lang="en-AU"/>
          </a:p>
        </p:txBody>
      </p:sp>
    </p:spTree>
    <p:extLst>
      <p:ext uri="{BB962C8B-B14F-4D97-AF65-F5344CB8AC3E}">
        <p14:creationId xmlns:p14="http://schemas.microsoft.com/office/powerpoint/2010/main" val="5294556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338">
              <a:defRPr/>
            </a:pPr>
            <a:endParaRPr lang="en-AU" b="1" baseline="0" dirty="0"/>
          </a:p>
        </p:txBody>
      </p:sp>
      <p:sp>
        <p:nvSpPr>
          <p:cNvPr id="4" name="Slide Number Placeholder 3"/>
          <p:cNvSpPr>
            <a:spLocks noGrp="1"/>
          </p:cNvSpPr>
          <p:nvPr>
            <p:ph type="sldNum" sz="quarter" idx="10"/>
          </p:nvPr>
        </p:nvSpPr>
        <p:spPr/>
        <p:txBody>
          <a:bodyPr/>
          <a:lstStyle/>
          <a:p>
            <a:fld id="{772B2141-4FA2-4980-8FFC-038D41CE83C5}" type="slidenum">
              <a:rPr lang="en-AU" smtClean="0"/>
              <a:pPr/>
              <a:t>14</a:t>
            </a:fld>
            <a:endParaRPr lang="en-AU"/>
          </a:p>
        </p:txBody>
      </p:sp>
    </p:spTree>
    <p:extLst>
      <p:ext uri="{BB962C8B-B14F-4D97-AF65-F5344CB8AC3E}">
        <p14:creationId xmlns:p14="http://schemas.microsoft.com/office/powerpoint/2010/main" val="36618700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0" dirty="0">
                <a:latin typeface="+mn-lt"/>
              </a:rPr>
              <a:t>This is a small data set so does not reflect overall  financial performance across the valleys.</a:t>
            </a:r>
          </a:p>
          <a:p>
            <a:r>
              <a:rPr lang="en-AU" b="0" dirty="0">
                <a:latin typeface="+mn-lt"/>
              </a:rPr>
              <a:t>A significant increase in reported variable costs would include water costs</a:t>
            </a:r>
          </a:p>
          <a:p>
            <a:endParaRPr lang="en-AU" b="0" dirty="0">
              <a:latin typeface="+mn-lt"/>
            </a:endParaRPr>
          </a:p>
          <a:p>
            <a:r>
              <a:rPr lang="en-AU" b="0" dirty="0">
                <a:latin typeface="+mn-lt"/>
              </a:rPr>
              <a:t>Above figures uses Long term average water use of 10ML/ha.</a:t>
            </a:r>
          </a:p>
          <a:p>
            <a:endParaRPr lang="en-AU" b="0" dirty="0">
              <a:latin typeface="+mn-lt"/>
            </a:endParaRPr>
          </a:p>
          <a:p>
            <a:endParaRPr lang="en-AU" dirty="0"/>
          </a:p>
        </p:txBody>
      </p:sp>
      <p:sp>
        <p:nvSpPr>
          <p:cNvPr id="4" name="Slide Number Placeholder 3"/>
          <p:cNvSpPr>
            <a:spLocks noGrp="1"/>
          </p:cNvSpPr>
          <p:nvPr>
            <p:ph type="sldNum" sz="quarter" idx="5"/>
          </p:nvPr>
        </p:nvSpPr>
        <p:spPr/>
        <p:txBody>
          <a:bodyPr/>
          <a:lstStyle/>
          <a:p>
            <a:fld id="{939CFA60-2DC0-4120-BDD4-3365BEFAD7A9}" type="slidenum">
              <a:rPr lang="en-AU" smtClean="0"/>
              <a:t>15</a:t>
            </a:fld>
            <a:endParaRPr lang="en-AU"/>
          </a:p>
        </p:txBody>
      </p:sp>
    </p:spTree>
    <p:extLst>
      <p:ext uri="{BB962C8B-B14F-4D97-AF65-F5344CB8AC3E}">
        <p14:creationId xmlns:p14="http://schemas.microsoft.com/office/powerpoint/2010/main" val="17297521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188" indent="-181188">
              <a:buFont typeface="Arial" panose="020B0604020202020204" pitchFamily="34" charset="0"/>
              <a:buChar char="•"/>
            </a:pPr>
            <a:r>
              <a:rPr lang="en-AU" b="0" dirty="0">
                <a:latin typeface="+mn-lt"/>
              </a:rPr>
              <a:t>This measure is a rough guide to efficiency as starting N and mineralisation are not accounted for.</a:t>
            </a:r>
          </a:p>
          <a:p>
            <a:pPr marL="181188" indent="-181188">
              <a:buFont typeface="Arial" panose="020B0604020202020204" pitchFamily="34" charset="0"/>
              <a:buChar char="•"/>
            </a:pPr>
            <a:r>
              <a:rPr lang="en-AU" b="0" dirty="0">
                <a:latin typeface="+mn-lt"/>
              </a:rPr>
              <a:t>There has been an increase in  pre crop soil testing and factoring in soil N at the start</a:t>
            </a:r>
          </a:p>
          <a:p>
            <a:endParaRPr lang="en-AU" b="0" dirty="0"/>
          </a:p>
        </p:txBody>
      </p:sp>
      <p:sp>
        <p:nvSpPr>
          <p:cNvPr id="4" name="Slide Number Placeholder 3"/>
          <p:cNvSpPr>
            <a:spLocks noGrp="1"/>
          </p:cNvSpPr>
          <p:nvPr>
            <p:ph type="sldNum" sz="quarter" idx="10"/>
          </p:nvPr>
        </p:nvSpPr>
        <p:spPr/>
        <p:txBody>
          <a:bodyPr/>
          <a:lstStyle/>
          <a:p>
            <a:fld id="{772B2141-4FA2-4980-8FFC-038D41CE83C5}" type="slidenum">
              <a:rPr lang="en-AU" smtClean="0"/>
              <a:pPr/>
              <a:t>16</a:t>
            </a:fld>
            <a:endParaRPr lang="en-AU"/>
          </a:p>
        </p:txBody>
      </p:sp>
    </p:spTree>
    <p:extLst>
      <p:ext uri="{BB962C8B-B14F-4D97-AF65-F5344CB8AC3E}">
        <p14:creationId xmlns:p14="http://schemas.microsoft.com/office/powerpoint/2010/main" val="37108322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300" b="1" dirty="0"/>
          </a:p>
          <a:p>
            <a:endParaRPr lang="en-AU" sz="1300" b="1" dirty="0"/>
          </a:p>
          <a:p>
            <a:r>
              <a:rPr lang="en-AU" sz="1300" b="0" dirty="0"/>
              <a:t>Nitrogen Fertiliser use efficiency -  top ten fields in the survey averaged  11.79 kg Lint/kgN.</a:t>
            </a:r>
          </a:p>
          <a:p>
            <a:endParaRPr lang="en-US" sz="1300" b="0" dirty="0"/>
          </a:p>
          <a:p>
            <a:endParaRPr lang="en-AU" sz="1300" b="0" dirty="0"/>
          </a:p>
          <a:p>
            <a:pPr marL="181188" indent="-181188">
              <a:buFont typeface="Arial" panose="020B0604020202020204" pitchFamily="34" charset="0"/>
              <a:buChar char="•"/>
            </a:pPr>
            <a:r>
              <a:rPr lang="en-AU" sz="1300" b="0" dirty="0"/>
              <a:t>In 2013/2014 the average was 11.4 kg Lint/N, </a:t>
            </a:r>
          </a:p>
          <a:p>
            <a:pPr marL="181188" indent="-181188">
              <a:buFont typeface="Arial" panose="020B0604020202020204" pitchFamily="34" charset="0"/>
              <a:buChar char="•"/>
            </a:pPr>
            <a:r>
              <a:rPr lang="en-AU" sz="1300" b="0" dirty="0"/>
              <a:t>2014/2015 13 kg Lint/N, </a:t>
            </a:r>
          </a:p>
          <a:p>
            <a:pPr marL="181188" indent="-181188">
              <a:buFont typeface="Arial" panose="020B0604020202020204" pitchFamily="34" charset="0"/>
              <a:buChar char="•"/>
            </a:pPr>
            <a:r>
              <a:rPr lang="en-AU" sz="1300" b="0" dirty="0"/>
              <a:t>2015/2016 13.4 kg Lint/N, </a:t>
            </a:r>
          </a:p>
          <a:p>
            <a:pPr marL="181188" indent="-181188">
              <a:buFont typeface="Arial" panose="020B0604020202020204" pitchFamily="34" charset="0"/>
              <a:buChar char="•"/>
            </a:pPr>
            <a:r>
              <a:rPr lang="en-AU" sz="1300" b="0" dirty="0"/>
              <a:t>2016/2017 10.6 kg lint/N, </a:t>
            </a:r>
          </a:p>
          <a:p>
            <a:pPr marL="181188" indent="-181188">
              <a:buFont typeface="Arial" panose="020B0604020202020204" pitchFamily="34" charset="0"/>
              <a:buChar char="•"/>
            </a:pPr>
            <a:r>
              <a:rPr lang="en-AU" sz="1300" b="0" dirty="0"/>
              <a:t>2017/18 11.85 kg lint/N</a:t>
            </a:r>
          </a:p>
          <a:p>
            <a:pPr marL="181188" indent="-181188">
              <a:buFont typeface="Arial" panose="020B0604020202020204" pitchFamily="34" charset="0"/>
              <a:buChar char="•"/>
            </a:pPr>
            <a:r>
              <a:rPr lang="en-AU" sz="1300" b="0" dirty="0"/>
              <a:t>2018/19 9.65 kg lint/N</a:t>
            </a:r>
          </a:p>
          <a:p>
            <a:pPr marL="181188" indent="-181188">
              <a:buFont typeface="Arial" panose="020B0604020202020204" pitchFamily="34" charset="0"/>
              <a:buChar char="•"/>
            </a:pPr>
            <a:r>
              <a:rPr lang="en-AU" sz="1300" b="0" dirty="0"/>
              <a:t>2022/23 14.2 kg lint/N</a:t>
            </a:r>
          </a:p>
          <a:p>
            <a:pPr marL="181188" indent="-181188">
              <a:buFont typeface="Arial" panose="020B0604020202020204" pitchFamily="34" charset="0"/>
              <a:buChar char="•"/>
            </a:pPr>
            <a:r>
              <a:rPr lang="en-AU" sz="1300" b="0" dirty="0"/>
              <a:t>2023/24 13.1 kg lint/N</a:t>
            </a:r>
          </a:p>
          <a:p>
            <a:pPr marL="181188" indent="-181188">
              <a:buFont typeface="Arial" panose="020B0604020202020204" pitchFamily="34" charset="0"/>
              <a:buChar char="•"/>
            </a:pPr>
            <a:r>
              <a:rPr lang="en-AU" sz="1300" b="0" dirty="0"/>
              <a:t>2024/25 15.5 kg lint/N</a:t>
            </a:r>
          </a:p>
          <a:p>
            <a:endParaRPr lang="en-AU" dirty="0"/>
          </a:p>
        </p:txBody>
      </p:sp>
      <p:sp>
        <p:nvSpPr>
          <p:cNvPr id="4" name="Slide Number Placeholder 3"/>
          <p:cNvSpPr>
            <a:spLocks noGrp="1"/>
          </p:cNvSpPr>
          <p:nvPr>
            <p:ph type="sldNum" sz="quarter" idx="10"/>
          </p:nvPr>
        </p:nvSpPr>
        <p:spPr/>
        <p:txBody>
          <a:bodyPr/>
          <a:lstStyle/>
          <a:p>
            <a:fld id="{772B2141-4FA2-4980-8FFC-038D41CE83C5}" type="slidenum">
              <a:rPr lang="en-AU" smtClean="0"/>
              <a:pPr/>
              <a:t>17</a:t>
            </a:fld>
            <a:endParaRPr lang="en-AU"/>
          </a:p>
        </p:txBody>
      </p:sp>
    </p:spTree>
    <p:extLst>
      <p:ext uri="{BB962C8B-B14F-4D97-AF65-F5344CB8AC3E}">
        <p14:creationId xmlns:p14="http://schemas.microsoft.com/office/powerpoint/2010/main" val="42154313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188" indent="-181188">
              <a:buFont typeface="Arial" panose="020B0604020202020204" pitchFamily="34" charset="0"/>
              <a:buChar char="•"/>
            </a:pPr>
            <a:r>
              <a:rPr lang="en-AU" b="0" dirty="0"/>
              <a:t>Long term average of surveys is 10 ML/ha</a:t>
            </a:r>
          </a:p>
          <a:p>
            <a:pPr marL="181188" indent="-181188">
              <a:buFont typeface="Arial" panose="020B0604020202020204" pitchFamily="34" charset="0"/>
              <a:buChar char="•"/>
            </a:pPr>
            <a:endParaRPr lang="en-AU" b="1" dirty="0"/>
          </a:p>
          <a:p>
            <a:endParaRPr lang="en-AU" dirty="0"/>
          </a:p>
        </p:txBody>
      </p:sp>
      <p:sp>
        <p:nvSpPr>
          <p:cNvPr id="4" name="Slide Number Placeholder 3"/>
          <p:cNvSpPr>
            <a:spLocks noGrp="1"/>
          </p:cNvSpPr>
          <p:nvPr>
            <p:ph type="sldNum" sz="quarter" idx="10"/>
          </p:nvPr>
        </p:nvSpPr>
        <p:spPr/>
        <p:txBody>
          <a:bodyPr/>
          <a:lstStyle/>
          <a:p>
            <a:fld id="{939CFA60-2DC0-4120-BDD4-3365BEFAD7A9}" type="slidenum">
              <a:rPr lang="en-AU" smtClean="0"/>
              <a:t>18</a:t>
            </a:fld>
            <a:endParaRPr lang="en-AU"/>
          </a:p>
        </p:txBody>
      </p:sp>
    </p:spTree>
    <p:extLst>
      <p:ext uri="{BB962C8B-B14F-4D97-AF65-F5344CB8AC3E}">
        <p14:creationId xmlns:p14="http://schemas.microsoft.com/office/powerpoint/2010/main" val="21735061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b="1" dirty="0"/>
              <a:t>Data from ten highest yielding crops in survey with full data sets.</a:t>
            </a:r>
          </a:p>
          <a:p>
            <a:r>
              <a:rPr lang="en-AU" b="1" dirty="0"/>
              <a:t>Average for 2025/2026 was 1.37 bales/ML.</a:t>
            </a:r>
          </a:p>
          <a:p>
            <a:r>
              <a:rPr lang="en-AU" b="1" dirty="0"/>
              <a:t>Long term average is 1.43 bales/ML</a:t>
            </a:r>
          </a:p>
          <a:p>
            <a:pPr marL="181188" indent="-181188">
              <a:buFont typeface="Arial" panose="020B0604020202020204" pitchFamily="34" charset="0"/>
              <a:buChar char="•"/>
            </a:pPr>
            <a:endParaRPr lang="en-AU" b="1" baseline="0" dirty="0"/>
          </a:p>
          <a:p>
            <a:pPr marL="181188" indent="-181188">
              <a:buFont typeface="Arial" panose="020B0604020202020204" pitchFamily="34" charset="0"/>
              <a:buChar char="•"/>
            </a:pPr>
            <a:r>
              <a:rPr lang="en-AU" b="1" baseline="0" dirty="0"/>
              <a:t>2024/25 was 1.66 ba/ML</a:t>
            </a:r>
          </a:p>
          <a:p>
            <a:pPr marL="181188" indent="-181188">
              <a:buFont typeface="Arial" panose="020B0604020202020204" pitchFamily="34" charset="0"/>
              <a:buChar char="•"/>
            </a:pPr>
            <a:r>
              <a:rPr lang="en-AU" b="1" baseline="0" dirty="0"/>
              <a:t>2023/24 was 1.75 ba/ML</a:t>
            </a:r>
          </a:p>
          <a:p>
            <a:pPr marL="181188" indent="-181188">
              <a:buFont typeface="Arial" panose="020B0604020202020204" pitchFamily="34" charset="0"/>
              <a:buChar char="•"/>
            </a:pPr>
            <a:r>
              <a:rPr lang="en-AU" b="1" baseline="0" dirty="0"/>
              <a:t>2022/23 was 1.38 ba/ML</a:t>
            </a:r>
          </a:p>
          <a:p>
            <a:pPr marL="181188" indent="-181188">
              <a:buFont typeface="Arial" panose="020B0604020202020204" pitchFamily="34" charset="0"/>
              <a:buChar char="•"/>
            </a:pPr>
            <a:r>
              <a:rPr lang="en-AU" b="1" baseline="0" dirty="0"/>
              <a:t>2018/19 at 1.18 ba/ML </a:t>
            </a:r>
          </a:p>
          <a:p>
            <a:pPr marL="181188" indent="-181188">
              <a:buFont typeface="Arial" panose="020B0604020202020204" pitchFamily="34" charset="0"/>
              <a:buChar char="•"/>
            </a:pPr>
            <a:r>
              <a:rPr lang="en-AU" b="1" baseline="0" dirty="0"/>
              <a:t>2017/18 at 1.47 ba/ML</a:t>
            </a:r>
          </a:p>
          <a:p>
            <a:pPr marL="181188" indent="-181188">
              <a:buFont typeface="Arial" panose="020B0604020202020204" pitchFamily="34" charset="0"/>
              <a:buChar char="•"/>
            </a:pPr>
            <a:r>
              <a:rPr lang="en-AU" b="1" baseline="0" dirty="0"/>
              <a:t>2016/17 at 1.32 ba/ML</a:t>
            </a:r>
          </a:p>
          <a:p>
            <a:pPr marL="181188" indent="-181188">
              <a:buFont typeface="Arial" panose="020B0604020202020204" pitchFamily="34" charset="0"/>
              <a:buChar char="•"/>
            </a:pPr>
            <a:r>
              <a:rPr lang="en-AU" b="1" baseline="0" dirty="0"/>
              <a:t>2015/16 at 1.61 ba/ML</a:t>
            </a:r>
          </a:p>
          <a:p>
            <a:pPr marL="181188" indent="-181188">
              <a:buFont typeface="Arial" panose="020B0604020202020204" pitchFamily="34" charset="0"/>
              <a:buChar char="•"/>
            </a:pPr>
            <a:r>
              <a:rPr lang="en-AU" b="1" baseline="0" dirty="0"/>
              <a:t> 2014/15 at 1.51 ba/ML</a:t>
            </a:r>
          </a:p>
          <a:p>
            <a:pPr marL="181188" indent="-181188">
              <a:buFont typeface="Arial" panose="020B0604020202020204" pitchFamily="34" charset="0"/>
              <a:buChar char="•"/>
            </a:pPr>
            <a:r>
              <a:rPr lang="en-AU" b="1" baseline="0" dirty="0"/>
              <a:t> 2013/14 at 1.01 ba/ML </a:t>
            </a:r>
            <a:endParaRPr lang="en-AU" b="1" dirty="0"/>
          </a:p>
        </p:txBody>
      </p:sp>
      <p:sp>
        <p:nvSpPr>
          <p:cNvPr id="4" name="Slide Number Placeholder 3"/>
          <p:cNvSpPr>
            <a:spLocks noGrp="1"/>
          </p:cNvSpPr>
          <p:nvPr>
            <p:ph type="sldNum" sz="quarter" idx="10"/>
          </p:nvPr>
        </p:nvSpPr>
        <p:spPr/>
        <p:txBody>
          <a:bodyPr/>
          <a:lstStyle/>
          <a:p>
            <a:fld id="{772B2141-4FA2-4980-8FFC-038D41CE83C5}" type="slidenum">
              <a:rPr lang="en-AU" smtClean="0"/>
              <a:pPr/>
              <a:t>19</a:t>
            </a:fld>
            <a:endParaRPr lang="en-AU"/>
          </a:p>
        </p:txBody>
      </p:sp>
    </p:spTree>
    <p:extLst>
      <p:ext uri="{BB962C8B-B14F-4D97-AF65-F5344CB8AC3E}">
        <p14:creationId xmlns:p14="http://schemas.microsoft.com/office/powerpoint/2010/main" val="40765337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300" i="1" dirty="0"/>
              <a:t>CottonInfo accepts no responsibility for the accuracy or completeness of any material contained in this publication. Additionally, CottonInfo disclaims all liability to any person in respect of anything, and of the consequences of anything, done or omitted to be done by any such person in reliance, whether wholly or partly, on any information contained in this publication. Material included in this publication is made available on the understanding that CottonInfo is not providing professional advice. If you intend to rely on any information provided in this publication, you should obtain your own appropriate professional advice. </a:t>
            </a:r>
            <a:endParaRPr lang="en-AU" dirty="0"/>
          </a:p>
        </p:txBody>
      </p:sp>
      <p:sp>
        <p:nvSpPr>
          <p:cNvPr id="4" name="Slide Number Placeholder 3"/>
          <p:cNvSpPr>
            <a:spLocks noGrp="1"/>
          </p:cNvSpPr>
          <p:nvPr>
            <p:ph type="sldNum" sz="quarter" idx="10"/>
          </p:nvPr>
        </p:nvSpPr>
        <p:spPr/>
        <p:txBody>
          <a:bodyPr/>
          <a:lstStyle/>
          <a:p>
            <a:fld id="{772B2141-4FA2-4980-8FFC-038D41CE83C5}" type="slidenum">
              <a:rPr lang="en-AU" smtClean="0"/>
              <a:pPr/>
              <a:t>2</a:t>
            </a:fld>
            <a:endParaRPr lang="en-AU"/>
          </a:p>
        </p:txBody>
      </p:sp>
    </p:spTree>
    <p:extLst>
      <p:ext uri="{BB962C8B-B14F-4D97-AF65-F5344CB8AC3E}">
        <p14:creationId xmlns:p14="http://schemas.microsoft.com/office/powerpoint/2010/main" val="24814592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b="1" baseline="0" dirty="0"/>
          </a:p>
          <a:p>
            <a:endParaRPr lang="en-GB" b="1" baseline="0" dirty="0"/>
          </a:p>
          <a:p>
            <a:endParaRPr lang="en-GB" b="0" baseline="0" dirty="0"/>
          </a:p>
          <a:p>
            <a:endParaRPr lang="en-GB" b="0" baseline="0" dirty="0"/>
          </a:p>
          <a:p>
            <a:endParaRPr lang="en-GB" b="0" baseline="0" dirty="0"/>
          </a:p>
          <a:p>
            <a:endParaRPr lang="en-GB" b="0" baseline="0" dirty="0"/>
          </a:p>
          <a:p>
            <a:endParaRPr lang="en-GB" b="0" baseline="0" dirty="0"/>
          </a:p>
          <a:p>
            <a:endParaRPr lang="en-GB" b="0" baseline="0" dirty="0"/>
          </a:p>
          <a:p>
            <a:endParaRPr lang="en-GB" b="0" baseline="0" dirty="0"/>
          </a:p>
          <a:p>
            <a:endParaRPr lang="en-GB" b="0" baseline="0" dirty="0"/>
          </a:p>
          <a:p>
            <a:endParaRPr lang="en-GB" b="0" baseline="0" dirty="0"/>
          </a:p>
          <a:p>
            <a:endParaRPr lang="en-AU" b="0" baseline="0" dirty="0"/>
          </a:p>
        </p:txBody>
      </p:sp>
      <p:sp>
        <p:nvSpPr>
          <p:cNvPr id="4" name="Slide Number Placeholder 3"/>
          <p:cNvSpPr>
            <a:spLocks noGrp="1"/>
          </p:cNvSpPr>
          <p:nvPr>
            <p:ph type="sldNum" sz="quarter" idx="10"/>
          </p:nvPr>
        </p:nvSpPr>
        <p:spPr/>
        <p:txBody>
          <a:bodyPr/>
          <a:lstStyle/>
          <a:p>
            <a:fld id="{772B2141-4FA2-4980-8FFC-038D41CE83C5}" type="slidenum">
              <a:rPr lang="en-AU" smtClean="0"/>
              <a:pPr/>
              <a:t>20</a:t>
            </a:fld>
            <a:endParaRPr lang="en-AU"/>
          </a:p>
        </p:txBody>
      </p:sp>
    </p:spTree>
    <p:extLst>
      <p:ext uri="{BB962C8B-B14F-4D97-AF65-F5344CB8AC3E}">
        <p14:creationId xmlns:p14="http://schemas.microsoft.com/office/powerpoint/2010/main" val="28765275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b="1" baseline="0" dirty="0"/>
          </a:p>
          <a:p>
            <a:r>
              <a:rPr lang="en-GB" b="1" dirty="0"/>
              <a:t> </a:t>
            </a:r>
            <a:r>
              <a:rPr lang="en-GB" sz="1300" b="1" dirty="0"/>
              <a:t> </a:t>
            </a:r>
            <a:endParaRPr lang="en-AU" b="1" baseline="0" dirty="0"/>
          </a:p>
        </p:txBody>
      </p:sp>
      <p:sp>
        <p:nvSpPr>
          <p:cNvPr id="4" name="Slide Number Placeholder 3"/>
          <p:cNvSpPr>
            <a:spLocks noGrp="1"/>
          </p:cNvSpPr>
          <p:nvPr>
            <p:ph type="sldNum" sz="quarter" idx="10"/>
          </p:nvPr>
        </p:nvSpPr>
        <p:spPr/>
        <p:txBody>
          <a:bodyPr/>
          <a:lstStyle/>
          <a:p>
            <a:fld id="{772B2141-4FA2-4980-8FFC-038D41CE83C5}" type="slidenum">
              <a:rPr lang="en-AU" smtClean="0"/>
              <a:pPr/>
              <a:t>21</a:t>
            </a:fld>
            <a:endParaRPr lang="en-AU"/>
          </a:p>
        </p:txBody>
      </p:sp>
    </p:spTree>
    <p:extLst>
      <p:ext uri="{BB962C8B-B14F-4D97-AF65-F5344CB8AC3E}">
        <p14:creationId xmlns:p14="http://schemas.microsoft.com/office/powerpoint/2010/main" val="29481374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anose="020B0604020202020204" pitchFamily="34" charset="0"/>
              <a:buChar char="•"/>
            </a:pPr>
            <a:r>
              <a:rPr lang="en-AU" sz="1200" b="0" i="1" u="none" strike="noStrike" kern="1200" dirty="0">
                <a:solidFill>
                  <a:schemeClr val="tx1"/>
                </a:solidFill>
                <a:effectLst/>
                <a:latin typeface="+mn-lt"/>
                <a:ea typeface="+mn-ea"/>
                <a:cs typeface="+mn-cs"/>
              </a:rPr>
              <a:t>Relatively low. Some fields had an early season FIP for thrips, mainly those fields most BRR affected to protect Green leaf area. Transform/Primal applied for Mirids.. </a:t>
            </a:r>
            <a:r>
              <a:rPr lang="en-AU" sz="1400" i="1" dirty="0">
                <a:effectLst/>
              </a:rPr>
              <a:t> </a:t>
            </a:r>
          </a:p>
          <a:p>
            <a:pPr marL="171450" indent="-171450">
              <a:buFont typeface="Arial" panose="020B0604020202020204" pitchFamily="34" charset="0"/>
              <a:buChar char="•"/>
            </a:pPr>
            <a:r>
              <a:rPr lang="en-AU" sz="1200" b="0" i="1" u="none" strike="noStrike" kern="1200" dirty="0">
                <a:solidFill>
                  <a:schemeClr val="tx1"/>
                </a:solidFill>
                <a:effectLst/>
                <a:latin typeface="+mn-lt"/>
                <a:ea typeface="+mn-ea"/>
                <a:cs typeface="+mn-cs"/>
              </a:rPr>
              <a:t>2 insecticides, thrips early then mites</a:t>
            </a:r>
            <a:r>
              <a:rPr lang="en-AU" sz="1400" i="1" dirty="0">
                <a:effectLst/>
              </a:rPr>
              <a:t> </a:t>
            </a:r>
          </a:p>
          <a:p>
            <a:pPr marL="171450" indent="-171450">
              <a:buFont typeface="Arial" panose="020B0604020202020204" pitchFamily="34" charset="0"/>
              <a:buChar char="•"/>
            </a:pPr>
            <a:r>
              <a:rPr lang="en-AU" sz="1200" b="0" i="1" u="none" strike="noStrike" kern="1200" dirty="0">
                <a:solidFill>
                  <a:schemeClr val="tx1"/>
                </a:solidFill>
                <a:effectLst/>
                <a:latin typeface="+mn-lt"/>
                <a:ea typeface="+mn-ea"/>
                <a:cs typeface="+mn-cs"/>
              </a:rPr>
              <a:t>There was low insect pressure for the season. Thrips were an issue sporadically in different places.</a:t>
            </a:r>
            <a:r>
              <a:rPr lang="en-AU" sz="1400" i="1" dirty="0">
                <a:effectLst/>
              </a:rPr>
              <a:t> </a:t>
            </a:r>
          </a:p>
          <a:p>
            <a:pPr marL="171450" indent="-171450">
              <a:buFont typeface="Arial" panose="020B0604020202020204" pitchFamily="34" charset="0"/>
              <a:buChar char="•"/>
            </a:pPr>
            <a:r>
              <a:rPr lang="en-AU" sz="1200" b="0" i="1" u="none" strike="noStrike" kern="1200" dirty="0">
                <a:solidFill>
                  <a:schemeClr val="tx1"/>
                </a:solidFill>
                <a:effectLst/>
                <a:latin typeface="+mn-lt"/>
                <a:ea typeface="+mn-ea"/>
                <a:cs typeface="+mn-cs"/>
              </a:rPr>
              <a:t>No insect problems  one insecticide low rate applied at cut out.</a:t>
            </a:r>
            <a:r>
              <a:rPr lang="en-AU" sz="1400" i="1" dirty="0">
                <a:effectLst/>
              </a:rPr>
              <a:t> </a:t>
            </a:r>
          </a:p>
          <a:p>
            <a:pPr marL="171450" indent="-171450">
              <a:buFont typeface="Arial" panose="020B0604020202020204" pitchFamily="34" charset="0"/>
              <a:buChar char="•"/>
            </a:pPr>
            <a:r>
              <a:rPr lang="en-AU" sz="1200" b="0" i="1" u="none" strike="noStrike" kern="1200" dirty="0">
                <a:solidFill>
                  <a:schemeClr val="tx1"/>
                </a:solidFill>
                <a:effectLst/>
                <a:latin typeface="+mn-lt"/>
                <a:ea typeface="+mn-ea"/>
                <a:cs typeface="+mn-cs"/>
              </a:rPr>
              <a:t>2 insecticides, mostly mirids</a:t>
            </a:r>
            <a:r>
              <a:rPr lang="en-AU" sz="1400" i="1" dirty="0">
                <a:effectLst/>
              </a:rPr>
              <a:t> </a:t>
            </a:r>
          </a:p>
          <a:p>
            <a:pPr marL="171450" indent="-171450">
              <a:buFont typeface="Arial" panose="020B0604020202020204" pitchFamily="34" charset="0"/>
              <a:buChar char="•"/>
            </a:pPr>
            <a:r>
              <a:rPr lang="en-AU" sz="1200" b="0" i="1" u="none" strike="noStrike" kern="1200" dirty="0">
                <a:solidFill>
                  <a:schemeClr val="tx1"/>
                </a:solidFill>
                <a:effectLst/>
                <a:latin typeface="+mn-lt"/>
                <a:ea typeface="+mn-ea"/>
                <a:cs typeface="+mn-cs"/>
              </a:rPr>
              <a:t>nothing too bad 2 insecticides</a:t>
            </a:r>
            <a:r>
              <a:rPr lang="en-AU" sz="1400" i="1" dirty="0">
                <a:effectLst/>
              </a:rPr>
              <a:t> </a:t>
            </a:r>
          </a:p>
          <a:p>
            <a:pPr marL="171450" indent="-171450">
              <a:buFont typeface="Arial" panose="020B0604020202020204" pitchFamily="34" charset="0"/>
              <a:buChar char="•"/>
            </a:pPr>
            <a:r>
              <a:rPr lang="en-AU" sz="1200" b="0" i="1" u="none" strike="noStrike" kern="1200" dirty="0">
                <a:solidFill>
                  <a:schemeClr val="tx1"/>
                </a:solidFill>
                <a:effectLst/>
                <a:latin typeface="+mn-lt"/>
                <a:ea typeface="+mn-ea"/>
                <a:cs typeface="+mn-cs"/>
              </a:rPr>
              <a:t>Thimet Dimethoate Transform </a:t>
            </a:r>
            <a:r>
              <a:rPr lang="en-AU" sz="1200" b="0" i="1" u="none" strike="noStrike" kern="1200" dirty="0" err="1">
                <a:solidFill>
                  <a:schemeClr val="tx1"/>
                </a:solidFill>
                <a:effectLst/>
                <a:latin typeface="+mn-lt"/>
                <a:ea typeface="+mn-ea"/>
                <a:cs typeface="+mn-cs"/>
              </a:rPr>
              <a:t>Skope</a:t>
            </a:r>
            <a:r>
              <a:rPr lang="en-AU" sz="1400" i="1" dirty="0">
                <a:effectLst/>
              </a:rPr>
              <a:t> </a:t>
            </a:r>
          </a:p>
          <a:p>
            <a:pPr marL="171450" indent="-171450">
              <a:buFont typeface="Arial" panose="020B0604020202020204" pitchFamily="34" charset="0"/>
              <a:buChar char="•"/>
            </a:pPr>
            <a:r>
              <a:rPr lang="en-AU" sz="1200" b="0" i="1" u="none" strike="noStrike" kern="1200" dirty="0">
                <a:solidFill>
                  <a:schemeClr val="tx1"/>
                </a:solidFill>
                <a:effectLst/>
                <a:latin typeface="+mn-lt"/>
                <a:ea typeface="+mn-ea"/>
                <a:cs typeface="+mn-cs"/>
              </a:rPr>
              <a:t>high rate of Thimet at planting got us through thrip pressure, did one application of transform (100g/ha).</a:t>
            </a:r>
            <a:r>
              <a:rPr lang="en-AU" sz="1400" i="1" dirty="0">
                <a:effectLst/>
              </a:rPr>
              <a:t> </a:t>
            </a:r>
          </a:p>
          <a:p>
            <a:pPr marL="181188" indent="-181188">
              <a:buFont typeface="Arial" panose="020B0604020202020204" pitchFamily="34" charset="0"/>
              <a:buChar char="•"/>
            </a:pPr>
            <a:endParaRPr lang="en-US" sz="1300" b="1" dirty="0"/>
          </a:p>
        </p:txBody>
      </p:sp>
      <p:sp>
        <p:nvSpPr>
          <p:cNvPr id="4" name="Slide Number Placeholder 3"/>
          <p:cNvSpPr>
            <a:spLocks noGrp="1"/>
          </p:cNvSpPr>
          <p:nvPr>
            <p:ph type="sldNum" sz="quarter" idx="10"/>
          </p:nvPr>
        </p:nvSpPr>
        <p:spPr/>
        <p:txBody>
          <a:bodyPr/>
          <a:lstStyle/>
          <a:p>
            <a:fld id="{772B2141-4FA2-4980-8FFC-038D41CE83C5}" type="slidenum">
              <a:rPr lang="en-AU" smtClean="0"/>
              <a:pPr/>
              <a:t>22</a:t>
            </a:fld>
            <a:endParaRPr lang="en-AU"/>
          </a:p>
        </p:txBody>
      </p:sp>
    </p:spTree>
    <p:extLst>
      <p:ext uri="{BB962C8B-B14F-4D97-AF65-F5344CB8AC3E}">
        <p14:creationId xmlns:p14="http://schemas.microsoft.com/office/powerpoint/2010/main" val="16372060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anose="020B0604020202020204" pitchFamily="34" charset="0"/>
              <a:buChar char="•"/>
            </a:pPr>
            <a:r>
              <a:rPr lang="en-AU" sz="1200" b="0" i="1" u="none" strike="noStrike" kern="1200" dirty="0">
                <a:solidFill>
                  <a:schemeClr val="tx1"/>
                </a:solidFill>
                <a:effectLst/>
                <a:latin typeface="+mn-lt"/>
                <a:ea typeface="+mn-ea"/>
                <a:cs typeface="+mn-cs"/>
              </a:rPr>
              <a:t>Starting to see more fusarium and verticillium creep in</a:t>
            </a:r>
            <a:r>
              <a:rPr lang="en-AU" sz="1400" b="0" i="1" dirty="0">
                <a:effectLst/>
              </a:rPr>
              <a:t> </a:t>
            </a:r>
          </a:p>
          <a:p>
            <a:pPr marL="171450" indent="-171450">
              <a:buFont typeface="Arial" panose="020B0604020202020204" pitchFamily="34" charset="0"/>
              <a:buChar char="•"/>
            </a:pPr>
            <a:r>
              <a:rPr lang="en-AU" sz="1200" b="0" i="1" u="none" strike="noStrike" kern="1200" dirty="0">
                <a:solidFill>
                  <a:schemeClr val="tx1"/>
                </a:solidFill>
                <a:effectLst/>
                <a:latin typeface="+mn-lt"/>
                <a:ea typeface="+mn-ea"/>
                <a:cs typeface="+mn-cs"/>
              </a:rPr>
              <a:t>Cold weather in November saw significant plant losses but stands where still even stand didn't limit yield. </a:t>
            </a:r>
            <a:r>
              <a:rPr lang="en-AU" sz="1400" b="0" i="1" dirty="0">
                <a:effectLst/>
              </a:rPr>
              <a:t> </a:t>
            </a:r>
          </a:p>
          <a:p>
            <a:pPr marL="171450" indent="-171450">
              <a:buFont typeface="Arial" panose="020B0604020202020204" pitchFamily="34" charset="0"/>
              <a:buChar char="•"/>
            </a:pPr>
            <a:r>
              <a:rPr lang="en-AU" sz="1200" b="0" i="1" u="none" strike="noStrike" kern="1200" dirty="0">
                <a:solidFill>
                  <a:schemeClr val="tx1"/>
                </a:solidFill>
                <a:effectLst/>
                <a:latin typeface="+mn-lt"/>
                <a:ea typeface="+mn-ea"/>
                <a:cs typeface="+mn-cs"/>
              </a:rPr>
              <a:t>No disease issues </a:t>
            </a:r>
            <a:r>
              <a:rPr lang="en-AU" sz="1400" b="0" i="1" dirty="0">
                <a:effectLst/>
              </a:rPr>
              <a:t> </a:t>
            </a:r>
          </a:p>
          <a:p>
            <a:pPr marL="171450" indent="-171450">
              <a:buFont typeface="Arial" panose="020B0604020202020204" pitchFamily="34" charset="0"/>
              <a:buChar char="•"/>
            </a:pPr>
            <a:r>
              <a:rPr lang="en-AU" sz="1200" b="0" i="1" u="none" strike="noStrike" kern="1200" dirty="0">
                <a:solidFill>
                  <a:schemeClr val="tx1"/>
                </a:solidFill>
                <a:effectLst/>
                <a:latin typeface="+mn-lt"/>
                <a:ea typeface="+mn-ea"/>
                <a:cs typeface="+mn-cs"/>
              </a:rPr>
              <a:t>no disease issues</a:t>
            </a:r>
            <a:r>
              <a:rPr lang="en-AU" sz="1400" b="0" i="1" dirty="0">
                <a:effectLst/>
              </a:rPr>
              <a:t> </a:t>
            </a:r>
          </a:p>
          <a:p>
            <a:pPr marL="171450" indent="-171450">
              <a:buFont typeface="Arial" panose="020B0604020202020204" pitchFamily="34" charset="0"/>
              <a:buChar char="•"/>
            </a:pPr>
            <a:r>
              <a:rPr lang="en-AU" sz="1200" b="0" i="1" u="none" strike="noStrike" kern="1200" dirty="0">
                <a:solidFill>
                  <a:schemeClr val="tx1"/>
                </a:solidFill>
                <a:effectLst/>
                <a:latin typeface="+mn-lt"/>
                <a:ea typeface="+mn-ea"/>
                <a:cs typeface="+mn-cs"/>
              </a:rPr>
              <a:t>nothing of note</a:t>
            </a:r>
            <a:r>
              <a:rPr lang="en-AU" sz="1400" b="0" i="1" dirty="0">
                <a:effectLst/>
              </a:rPr>
              <a:t> </a:t>
            </a:r>
          </a:p>
          <a:p>
            <a:pPr marL="171450" indent="-171450">
              <a:buFont typeface="Arial" panose="020B0604020202020204" pitchFamily="34" charset="0"/>
              <a:buChar char="•"/>
            </a:pPr>
            <a:r>
              <a:rPr lang="en-AU" sz="1200" b="0" i="1" u="none" strike="noStrike" kern="1200" dirty="0">
                <a:solidFill>
                  <a:schemeClr val="tx1"/>
                </a:solidFill>
                <a:effectLst/>
                <a:latin typeface="+mn-lt"/>
                <a:ea typeface="+mn-ea"/>
                <a:cs typeface="+mn-cs"/>
              </a:rPr>
              <a:t>No real problems</a:t>
            </a:r>
            <a:r>
              <a:rPr lang="en-AU" sz="1400" b="0" i="1" dirty="0">
                <a:effectLst/>
              </a:rPr>
              <a:t> </a:t>
            </a:r>
          </a:p>
          <a:p>
            <a:pPr marL="171450" indent="-171450">
              <a:buFont typeface="Arial" panose="020B0604020202020204" pitchFamily="34" charset="0"/>
              <a:buChar char="•"/>
            </a:pPr>
            <a:r>
              <a:rPr lang="en-AU" sz="1200" b="0" i="1" u="none" strike="noStrike" kern="1200" dirty="0">
                <a:solidFill>
                  <a:schemeClr val="tx1"/>
                </a:solidFill>
                <a:effectLst/>
                <a:latin typeface="+mn-lt"/>
                <a:ea typeface="+mn-ea"/>
                <a:cs typeface="+mn-cs"/>
              </a:rPr>
              <a:t>none visible</a:t>
            </a:r>
            <a:r>
              <a:rPr lang="en-AU" sz="1400" b="0" i="1" dirty="0">
                <a:effectLst/>
              </a:rPr>
              <a:t> </a:t>
            </a:r>
          </a:p>
          <a:p>
            <a:pPr marL="181188" indent="-181188">
              <a:buFont typeface="Arial" panose="020B0604020202020204" pitchFamily="34" charset="0"/>
              <a:buChar char="•"/>
            </a:pPr>
            <a:endParaRPr lang="en-US" sz="1300" b="1" dirty="0">
              <a:solidFill>
                <a:srgbClr val="000000"/>
              </a:solidFill>
            </a:endParaRPr>
          </a:p>
        </p:txBody>
      </p:sp>
      <p:sp>
        <p:nvSpPr>
          <p:cNvPr id="4" name="Slide Number Placeholder 3"/>
          <p:cNvSpPr>
            <a:spLocks noGrp="1"/>
          </p:cNvSpPr>
          <p:nvPr>
            <p:ph type="sldNum" sz="quarter" idx="10"/>
          </p:nvPr>
        </p:nvSpPr>
        <p:spPr/>
        <p:txBody>
          <a:bodyPr/>
          <a:lstStyle/>
          <a:p>
            <a:fld id="{772B2141-4FA2-4980-8FFC-038D41CE83C5}" type="slidenum">
              <a:rPr lang="en-AU" smtClean="0"/>
              <a:pPr/>
              <a:t>23</a:t>
            </a:fld>
            <a:endParaRPr lang="en-AU"/>
          </a:p>
        </p:txBody>
      </p:sp>
    </p:spTree>
    <p:extLst>
      <p:ext uri="{BB962C8B-B14F-4D97-AF65-F5344CB8AC3E}">
        <p14:creationId xmlns:p14="http://schemas.microsoft.com/office/powerpoint/2010/main" val="16017565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lgn="l" defTabSz="914400" rtl="0" eaLnBrk="1" latinLnBrk="0" hangingPunct="1">
              <a:buFont typeface="Arial" panose="020B0604020202020204" pitchFamily="34" charset="0"/>
              <a:buChar char="•"/>
            </a:pPr>
            <a:r>
              <a:rPr lang="en-AU" sz="1200" b="0" i="1" u="none" strike="noStrike" kern="1200" dirty="0">
                <a:solidFill>
                  <a:schemeClr val="tx1"/>
                </a:solidFill>
                <a:effectLst/>
                <a:latin typeface="+mn-lt"/>
                <a:ea typeface="+mn-ea"/>
                <a:cs typeface="+mn-cs"/>
              </a:rPr>
              <a:t>Early picked excellent quality</a:t>
            </a:r>
          </a:p>
          <a:p>
            <a:pPr marL="171450" indent="-171450" algn="l" defTabSz="914400" rtl="0" eaLnBrk="1" latinLnBrk="0" hangingPunct="1">
              <a:buFont typeface="Arial" panose="020B0604020202020204" pitchFamily="34" charset="0"/>
              <a:buChar char="•"/>
            </a:pPr>
            <a:r>
              <a:rPr lang="en-AU" sz="1200" b="0" i="1" u="none" strike="noStrike" kern="1200" dirty="0">
                <a:solidFill>
                  <a:schemeClr val="tx1"/>
                </a:solidFill>
                <a:effectLst/>
                <a:latin typeface="+mn-lt"/>
                <a:ea typeface="+mn-ea"/>
                <a:cs typeface="+mn-cs"/>
              </a:rPr>
              <a:t>Bit of High Micronaire in 761 </a:t>
            </a:r>
          </a:p>
          <a:p>
            <a:pPr marL="171450" indent="-171450">
              <a:buFont typeface="Arial" panose="020B0604020202020204" pitchFamily="34" charset="0"/>
              <a:buChar char="•"/>
            </a:pPr>
            <a:r>
              <a:rPr lang="en-AU" sz="1200" b="0" i="1" u="none" strike="noStrike" kern="1200" dirty="0">
                <a:solidFill>
                  <a:schemeClr val="tx1"/>
                </a:solidFill>
                <a:effectLst/>
                <a:latin typeface="+mn-lt"/>
                <a:ea typeface="+mn-ea"/>
                <a:cs typeface="+mn-cs"/>
              </a:rPr>
              <a:t>A lot of long staple length coming out of the 619   Pockets of low mic, the drop off of last effective flower this year has been very abrupt. Tagged flowers post 18th Feb have not come to anything. Later picked fields are now coming in with 4 colour issues </a:t>
            </a:r>
            <a:r>
              <a:rPr lang="en-AU" sz="1400" i="1" dirty="0">
                <a:effectLst/>
              </a:rPr>
              <a:t> </a:t>
            </a:r>
          </a:p>
          <a:p>
            <a:pPr marL="171450" indent="-171450">
              <a:buFont typeface="Arial" panose="020B0604020202020204" pitchFamily="34" charset="0"/>
              <a:buChar char="•"/>
            </a:pPr>
            <a:r>
              <a:rPr lang="en-AU" sz="1200" b="0" i="1" u="none" strike="noStrike" kern="1200" dirty="0">
                <a:solidFill>
                  <a:schemeClr val="tx1"/>
                </a:solidFill>
                <a:effectLst/>
                <a:latin typeface="+mn-lt"/>
                <a:ea typeface="+mn-ea"/>
                <a:cs typeface="+mn-cs"/>
              </a:rPr>
              <a:t>I've had minimal conversations about discounts on lint this season. </a:t>
            </a:r>
            <a:r>
              <a:rPr lang="en-AU" sz="1400" i="1" dirty="0">
                <a:effectLst/>
              </a:rPr>
              <a:t> </a:t>
            </a:r>
          </a:p>
          <a:p>
            <a:pPr marL="171450" indent="-171450">
              <a:buFont typeface="Arial" panose="020B0604020202020204" pitchFamily="34" charset="0"/>
              <a:buChar char="•"/>
            </a:pPr>
            <a:r>
              <a:rPr lang="en-AU" sz="1200" b="0" i="1" u="none" strike="noStrike" kern="1200" dirty="0">
                <a:solidFill>
                  <a:schemeClr val="tx1"/>
                </a:solidFill>
                <a:effectLst/>
                <a:latin typeface="+mn-lt"/>
                <a:ea typeface="+mn-ea"/>
                <a:cs typeface="+mn-cs"/>
              </a:rPr>
              <a:t>good fibre quality   no discounts   No micronaire issues </a:t>
            </a:r>
            <a:r>
              <a:rPr lang="en-AU" sz="1400" i="1" dirty="0">
                <a:effectLst/>
              </a:rPr>
              <a:t> </a:t>
            </a:r>
          </a:p>
          <a:p>
            <a:pPr marL="171450" indent="-171450">
              <a:buFont typeface="Arial" panose="020B0604020202020204" pitchFamily="34" charset="0"/>
              <a:buChar char="•"/>
            </a:pPr>
            <a:r>
              <a:rPr lang="en-AU" sz="1200" b="0" i="1" u="none" strike="noStrike" kern="1200" dirty="0">
                <a:solidFill>
                  <a:schemeClr val="tx1"/>
                </a:solidFill>
                <a:effectLst/>
                <a:latin typeface="+mn-lt"/>
                <a:ea typeface="+mn-ea"/>
                <a:cs typeface="+mn-cs"/>
              </a:rPr>
              <a:t>Fibre all good on 619. still to do 746</a:t>
            </a:r>
            <a:r>
              <a:rPr lang="en-AU" sz="1400" i="1" dirty="0">
                <a:effectLst/>
              </a:rPr>
              <a:t> </a:t>
            </a:r>
          </a:p>
          <a:p>
            <a:pPr marL="171450" indent="-171450">
              <a:buFont typeface="Arial" panose="020B0604020202020204" pitchFamily="34" charset="0"/>
              <a:buChar char="•"/>
            </a:pPr>
            <a:r>
              <a:rPr lang="en-AU" sz="1200" b="0" i="1" u="none" strike="noStrike" kern="1200" dirty="0">
                <a:solidFill>
                  <a:schemeClr val="tx1"/>
                </a:solidFill>
                <a:effectLst/>
                <a:latin typeface="+mn-lt"/>
                <a:ea typeface="+mn-ea"/>
                <a:cs typeface="+mn-cs"/>
              </a:rPr>
              <a:t>no discount</a:t>
            </a:r>
            <a:r>
              <a:rPr lang="en-AU" sz="1400" i="1" dirty="0">
                <a:effectLst/>
              </a:rPr>
              <a:t> </a:t>
            </a:r>
          </a:p>
          <a:p>
            <a:pPr marL="171450" indent="-171450">
              <a:buFont typeface="Arial" panose="020B0604020202020204" pitchFamily="34" charset="0"/>
              <a:buChar char="•"/>
            </a:pPr>
            <a:r>
              <a:rPr lang="en-AU" sz="1200" b="0" i="1" u="none" strike="noStrike" kern="1200" dirty="0">
                <a:solidFill>
                  <a:schemeClr val="tx1"/>
                </a:solidFill>
                <a:effectLst/>
                <a:latin typeface="+mn-lt"/>
                <a:ea typeface="+mn-ea"/>
                <a:cs typeface="+mn-cs"/>
              </a:rPr>
              <a:t>no discount</a:t>
            </a:r>
            <a:r>
              <a:rPr lang="en-AU" sz="1400" i="1" dirty="0">
                <a:effectLst/>
              </a:rPr>
              <a:t> </a:t>
            </a:r>
          </a:p>
          <a:p>
            <a:pPr marL="301981" indent="-301981">
              <a:buFont typeface="Arial" panose="020B0604020202020204" pitchFamily="34" charset="0"/>
              <a:buChar char="•"/>
            </a:pPr>
            <a:endParaRPr lang="en-AU" sz="1300" b="1" dirty="0"/>
          </a:p>
        </p:txBody>
      </p:sp>
      <p:sp>
        <p:nvSpPr>
          <p:cNvPr id="4" name="Slide Number Placeholder 3"/>
          <p:cNvSpPr>
            <a:spLocks noGrp="1"/>
          </p:cNvSpPr>
          <p:nvPr>
            <p:ph type="sldNum" sz="quarter" idx="10"/>
          </p:nvPr>
        </p:nvSpPr>
        <p:spPr/>
        <p:txBody>
          <a:bodyPr/>
          <a:lstStyle/>
          <a:p>
            <a:fld id="{772B2141-4FA2-4980-8FFC-038D41CE83C5}" type="slidenum">
              <a:rPr lang="en-AU" smtClean="0"/>
              <a:pPr/>
              <a:t>24</a:t>
            </a:fld>
            <a:endParaRPr lang="en-AU"/>
          </a:p>
        </p:txBody>
      </p:sp>
    </p:spTree>
    <p:extLst>
      <p:ext uri="{BB962C8B-B14F-4D97-AF65-F5344CB8AC3E}">
        <p14:creationId xmlns:p14="http://schemas.microsoft.com/office/powerpoint/2010/main" val="16936862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l" defTabSz="914400" rtl="0" eaLnBrk="1" latinLnBrk="0" hangingPunct="1">
              <a:buFont typeface="Arial" panose="020B0604020202020204" pitchFamily="34" charset="0"/>
              <a:buChar char="•"/>
            </a:pPr>
            <a:r>
              <a:rPr lang="en-AU" sz="1200" b="0" i="1" u="none" strike="noStrike" kern="1200" dirty="0">
                <a:solidFill>
                  <a:schemeClr val="tx1"/>
                </a:solidFill>
                <a:effectLst/>
                <a:latin typeface="+mn-lt"/>
                <a:ea typeface="+mn-ea"/>
                <a:cs typeface="+mn-cs"/>
              </a:rPr>
              <a:t> Ryegrass, Feathertop, Liberty Link/Gly Resistant canola!! Fleabane etc.  </a:t>
            </a:r>
          </a:p>
          <a:p>
            <a:pPr marL="171450" indent="-171450" algn="l" defTabSz="914400" rtl="0" eaLnBrk="1" latinLnBrk="0" hangingPunct="1">
              <a:buFont typeface="Arial" panose="020B0604020202020204" pitchFamily="34" charset="0"/>
              <a:buChar char="•"/>
            </a:pPr>
            <a:r>
              <a:rPr lang="en-AU" sz="1200" b="0" i="1" u="none" strike="noStrike" kern="1200" dirty="0">
                <a:solidFill>
                  <a:schemeClr val="tx1"/>
                </a:solidFill>
                <a:effectLst/>
                <a:latin typeface="+mn-lt"/>
                <a:ea typeface="+mn-ea"/>
                <a:cs typeface="+mn-cs"/>
              </a:rPr>
              <a:t>Barnyard and fleabane, </a:t>
            </a:r>
          </a:p>
          <a:p>
            <a:pPr marL="171450" indent="-171450">
              <a:buFont typeface="Arial" panose="020B0604020202020204" pitchFamily="34" charset="0"/>
              <a:buChar char="•"/>
            </a:pPr>
            <a:r>
              <a:rPr lang="en-AU" sz="1200" b="0" i="1" u="none" strike="noStrike" kern="1200" dirty="0">
                <a:solidFill>
                  <a:schemeClr val="tx1"/>
                </a:solidFill>
                <a:effectLst/>
                <a:latin typeface="+mn-lt"/>
                <a:ea typeface="+mn-ea"/>
                <a:cs typeface="+mn-cs"/>
              </a:rPr>
              <a:t>Annual ryegrass. It’s managing to germinate later and later. </a:t>
            </a:r>
            <a:r>
              <a:rPr lang="en-AU" sz="1200" i="1" dirty="0">
                <a:effectLst/>
                <a:latin typeface="+mn-lt"/>
              </a:rPr>
              <a:t> </a:t>
            </a:r>
          </a:p>
          <a:p>
            <a:pPr marL="171450" indent="-171450">
              <a:buFont typeface="Arial" panose="020B0604020202020204" pitchFamily="34" charset="0"/>
              <a:buChar char="•"/>
            </a:pPr>
            <a:r>
              <a:rPr lang="en-AU" sz="1200" b="0" i="1" u="none" strike="noStrike" kern="1200" dirty="0">
                <a:solidFill>
                  <a:schemeClr val="tx1"/>
                </a:solidFill>
                <a:effectLst/>
                <a:latin typeface="+mn-lt"/>
                <a:ea typeface="+mn-ea"/>
                <a:cs typeface="+mn-cs"/>
              </a:rPr>
              <a:t>Annual Ryegrass.</a:t>
            </a:r>
            <a:r>
              <a:rPr lang="en-AU" sz="1200" i="1" dirty="0">
                <a:effectLst/>
                <a:latin typeface="+mn-lt"/>
              </a:rPr>
              <a:t> </a:t>
            </a:r>
          </a:p>
          <a:p>
            <a:pPr marL="171450" indent="-171450">
              <a:buFont typeface="Arial" panose="020B0604020202020204" pitchFamily="34" charset="0"/>
              <a:buChar char="•"/>
            </a:pPr>
            <a:r>
              <a:rPr lang="en-AU" sz="1200" b="0" i="1" u="none" strike="noStrike" kern="1200" dirty="0">
                <a:solidFill>
                  <a:schemeClr val="tx1"/>
                </a:solidFill>
                <a:effectLst/>
                <a:latin typeface="+mn-lt"/>
                <a:ea typeface="+mn-ea"/>
                <a:cs typeface="+mn-cs"/>
              </a:rPr>
              <a:t>Resistant rye Grass &amp; Fleabane, Burn stubble, cultivate and chemical spray</a:t>
            </a:r>
            <a:r>
              <a:rPr lang="en-AU" sz="1200" i="1" dirty="0">
                <a:effectLst/>
                <a:latin typeface="+mn-lt"/>
              </a:rPr>
              <a:t> </a:t>
            </a:r>
          </a:p>
          <a:p>
            <a:pPr marL="171450" indent="-171450">
              <a:buFont typeface="Arial" panose="020B0604020202020204" pitchFamily="34" charset="0"/>
              <a:buChar char="•"/>
            </a:pPr>
            <a:r>
              <a:rPr lang="en-AU" sz="1200" b="0" i="1" u="none" strike="noStrike" kern="1200" dirty="0">
                <a:solidFill>
                  <a:schemeClr val="tx1"/>
                </a:solidFill>
                <a:effectLst/>
                <a:latin typeface="+mn-lt"/>
                <a:ea typeface="+mn-ea"/>
                <a:cs typeface="+mn-cs"/>
              </a:rPr>
              <a:t>Fleabane.. Double knock in winter/spring</a:t>
            </a:r>
            <a:r>
              <a:rPr lang="en-AU" sz="1200" i="1" dirty="0">
                <a:effectLst/>
                <a:latin typeface="+mn-lt"/>
              </a:rPr>
              <a:t> </a:t>
            </a:r>
          </a:p>
          <a:p>
            <a:pPr marL="171450" indent="-171450">
              <a:buFont typeface="Arial" panose="020B0604020202020204" pitchFamily="34" charset="0"/>
              <a:buChar char="•"/>
            </a:pPr>
            <a:r>
              <a:rPr lang="en-AU" sz="1200" b="0" i="1" u="none" strike="noStrike" kern="1200" dirty="0">
                <a:solidFill>
                  <a:schemeClr val="tx1"/>
                </a:solidFill>
                <a:effectLst/>
                <a:latin typeface="+mn-lt"/>
                <a:ea typeface="+mn-ea"/>
                <a:cs typeface="+mn-cs"/>
              </a:rPr>
              <a:t>ryegrass fleabane nightshade</a:t>
            </a:r>
            <a:r>
              <a:rPr lang="en-AU" sz="1200" i="1" dirty="0">
                <a:effectLst/>
                <a:latin typeface="+mn-lt"/>
              </a:rPr>
              <a:t> </a:t>
            </a:r>
          </a:p>
          <a:p>
            <a:pPr marL="171450" indent="-171450">
              <a:buFont typeface="Arial" panose="020B0604020202020204" pitchFamily="34" charset="0"/>
              <a:buChar char="•"/>
            </a:pPr>
            <a:r>
              <a:rPr lang="en-AU" sz="1200" b="0" i="1" u="none" strike="noStrike" kern="1200" dirty="0">
                <a:solidFill>
                  <a:schemeClr val="tx1"/>
                </a:solidFill>
                <a:effectLst/>
                <a:latin typeface="+mn-lt"/>
                <a:ea typeface="+mn-ea"/>
                <a:cs typeface="+mn-cs"/>
              </a:rPr>
              <a:t>Ryegrass.  Cultivation and spray</a:t>
            </a:r>
            <a:r>
              <a:rPr lang="en-AU" sz="1200" i="1" dirty="0">
                <a:effectLst/>
                <a:latin typeface="+mn-lt"/>
              </a:rPr>
              <a:t> </a:t>
            </a:r>
          </a:p>
          <a:p>
            <a:pPr marL="171450" indent="-171450">
              <a:buFont typeface="Arial" panose="020B0604020202020204" pitchFamily="34" charset="0"/>
              <a:buChar char="•"/>
            </a:pPr>
            <a:r>
              <a:rPr lang="en-AU" sz="1200" b="0" i="1" u="none" strike="noStrike" kern="1200" dirty="0">
                <a:solidFill>
                  <a:schemeClr val="tx1"/>
                </a:solidFill>
                <a:effectLst/>
                <a:latin typeface="+mn-lt"/>
                <a:ea typeface="+mn-ea"/>
                <a:cs typeface="+mn-cs"/>
              </a:rPr>
              <a:t>Ryegrass. double knock with gramoxone over winter when the weed is still 1-2 leaf, keeping fallow clean PSPE with dual gold and diuron</a:t>
            </a:r>
            <a:r>
              <a:rPr lang="en-AU" sz="1200" i="1" dirty="0">
                <a:effectLst/>
                <a:latin typeface="+mn-lt"/>
              </a:rPr>
              <a:t> </a:t>
            </a:r>
          </a:p>
          <a:p>
            <a:pPr marL="342900" indent="-342900">
              <a:buFont typeface="Arial" panose="020B0604020202020204" pitchFamily="34" charset="0"/>
              <a:buChar char="•"/>
            </a:pPr>
            <a:endParaRPr lang="en-US" sz="1200" b="1" i="1" dirty="0">
              <a:solidFill>
                <a:srgbClr val="000000"/>
              </a:solidFill>
              <a:latin typeface="+mn-lt"/>
            </a:endParaRPr>
          </a:p>
          <a:p>
            <a:pPr marL="181188" indent="-181188">
              <a:buFont typeface="Arial" panose="020B0604020202020204" pitchFamily="34" charset="0"/>
              <a:buChar char="•"/>
            </a:pPr>
            <a:endParaRPr lang="en-GB" sz="1900" b="1" dirty="0"/>
          </a:p>
          <a:p>
            <a:pPr marL="181188" indent="-181188">
              <a:buFont typeface="Arial" panose="020B0604020202020204" pitchFamily="34" charset="0"/>
              <a:buChar char="•"/>
            </a:pPr>
            <a:endParaRPr lang="en-AU" sz="1300" b="1" dirty="0"/>
          </a:p>
        </p:txBody>
      </p:sp>
      <p:sp>
        <p:nvSpPr>
          <p:cNvPr id="4" name="Slide Number Placeholder 3"/>
          <p:cNvSpPr>
            <a:spLocks noGrp="1"/>
          </p:cNvSpPr>
          <p:nvPr>
            <p:ph type="sldNum" sz="quarter" idx="10"/>
          </p:nvPr>
        </p:nvSpPr>
        <p:spPr/>
        <p:txBody>
          <a:bodyPr/>
          <a:lstStyle/>
          <a:p>
            <a:fld id="{939CFA60-2DC0-4120-BDD4-3365BEFAD7A9}" type="slidenum">
              <a:rPr lang="en-AU" smtClean="0"/>
              <a:t>25</a:t>
            </a:fld>
            <a:endParaRPr lang="en-AU"/>
          </a:p>
        </p:txBody>
      </p:sp>
    </p:spTree>
    <p:extLst>
      <p:ext uri="{BB962C8B-B14F-4D97-AF65-F5344CB8AC3E}">
        <p14:creationId xmlns:p14="http://schemas.microsoft.com/office/powerpoint/2010/main" val="35818352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900" dirty="0">
              <a:solidFill>
                <a:srgbClr val="000000"/>
              </a:solidFill>
              <a:latin typeface="Calibri" panose="020F0502020204030204" pitchFamily="34" charset="0"/>
            </a:endParaRPr>
          </a:p>
          <a:p>
            <a:pPr marL="171450" indent="-171450">
              <a:buFont typeface="Arial" panose="020B0604020202020204" pitchFamily="34" charset="0"/>
              <a:buChar char="•"/>
            </a:pPr>
            <a:r>
              <a:rPr lang="en-AU" sz="1200" b="0" i="1" u="none" strike="noStrike" kern="1200" dirty="0">
                <a:solidFill>
                  <a:schemeClr val="tx1"/>
                </a:solidFill>
                <a:effectLst/>
                <a:latin typeface="+mn-lt"/>
                <a:ea typeface="+mn-ea"/>
                <a:cs typeface="+mn-cs"/>
              </a:rPr>
              <a:t>Access to water  Cost of production</a:t>
            </a:r>
            <a:r>
              <a:rPr lang="en-AU" sz="1600" b="0" i="1" dirty="0">
                <a:effectLst/>
              </a:rPr>
              <a:t> </a:t>
            </a:r>
          </a:p>
          <a:p>
            <a:pPr marL="171450" indent="-171450">
              <a:buFont typeface="Arial" panose="020B0604020202020204" pitchFamily="34" charset="0"/>
              <a:buChar char="•"/>
            </a:pPr>
            <a:r>
              <a:rPr lang="en-AU" sz="1200" b="0" i="1" u="none" strike="noStrike" kern="1200" dirty="0">
                <a:solidFill>
                  <a:schemeClr val="tx1"/>
                </a:solidFill>
                <a:effectLst/>
                <a:latin typeface="+mn-lt"/>
                <a:ea typeface="+mn-ea"/>
                <a:cs typeface="+mn-cs"/>
              </a:rPr>
              <a:t>Poor seed quality.   Water prices etc </a:t>
            </a:r>
            <a:r>
              <a:rPr lang="en-AU" sz="1600" b="0" i="1" dirty="0">
                <a:effectLst/>
              </a:rPr>
              <a:t> </a:t>
            </a:r>
          </a:p>
          <a:p>
            <a:pPr marL="171450" indent="-171450">
              <a:buFont typeface="Arial" panose="020B0604020202020204" pitchFamily="34" charset="0"/>
              <a:buChar char="•"/>
            </a:pPr>
            <a:r>
              <a:rPr lang="en-AU" sz="1200" b="0" i="1" u="none" strike="noStrike" kern="1200" dirty="0">
                <a:solidFill>
                  <a:schemeClr val="tx1"/>
                </a:solidFill>
                <a:effectLst/>
                <a:latin typeface="+mn-lt"/>
                <a:ea typeface="+mn-ea"/>
                <a:cs typeface="+mn-cs"/>
              </a:rPr>
              <a:t>Water availability and price with less water available after buybacks</a:t>
            </a:r>
            <a:r>
              <a:rPr lang="en-AU" sz="1600" b="0" i="1" dirty="0">
                <a:effectLst/>
              </a:rPr>
              <a:t> </a:t>
            </a:r>
          </a:p>
          <a:p>
            <a:pPr marL="171450" indent="-171450">
              <a:buFont typeface="Arial" panose="020B0604020202020204" pitchFamily="34" charset="0"/>
              <a:buChar char="•"/>
            </a:pPr>
            <a:r>
              <a:rPr lang="en-AU" sz="1200" b="0" i="1" u="none" strike="noStrike" kern="1200" dirty="0">
                <a:solidFill>
                  <a:schemeClr val="tx1"/>
                </a:solidFill>
                <a:effectLst/>
                <a:latin typeface="+mn-lt"/>
                <a:ea typeface="+mn-ea"/>
                <a:cs typeface="+mn-cs"/>
              </a:rPr>
              <a:t>Cost of production - disregard water, the cost of inputs and machinery passes is starting to really hurt. </a:t>
            </a:r>
            <a:r>
              <a:rPr lang="en-AU" sz="1600" b="0" i="1" dirty="0">
                <a:effectLst/>
              </a:rPr>
              <a:t> </a:t>
            </a:r>
          </a:p>
          <a:p>
            <a:pPr marL="171450" indent="-171450">
              <a:buFont typeface="Arial" panose="020B0604020202020204" pitchFamily="34" charset="0"/>
              <a:buChar char="•"/>
            </a:pPr>
            <a:r>
              <a:rPr lang="en-AU" sz="1200" b="0" i="1" u="none" strike="noStrike" kern="1200" dirty="0">
                <a:solidFill>
                  <a:schemeClr val="tx1"/>
                </a:solidFill>
                <a:effectLst/>
                <a:latin typeface="+mn-lt"/>
                <a:ea typeface="+mn-ea"/>
                <a:cs typeface="+mn-cs"/>
              </a:rPr>
              <a:t>Black root rot, water security.</a:t>
            </a:r>
            <a:r>
              <a:rPr lang="en-AU" sz="1600" b="0" i="1" dirty="0">
                <a:effectLst/>
              </a:rPr>
              <a:t> </a:t>
            </a:r>
          </a:p>
          <a:p>
            <a:pPr marL="171450" indent="-171450">
              <a:buFont typeface="Arial" panose="020B0604020202020204" pitchFamily="34" charset="0"/>
              <a:buChar char="•"/>
            </a:pPr>
            <a:r>
              <a:rPr lang="en-AU" sz="1200" b="0" i="1" u="none" strike="noStrike" kern="1200" dirty="0">
                <a:solidFill>
                  <a:schemeClr val="tx1"/>
                </a:solidFill>
                <a:effectLst/>
                <a:latin typeface="+mn-lt"/>
                <a:ea typeface="+mn-ea"/>
                <a:cs typeface="+mn-cs"/>
              </a:rPr>
              <a:t>Water availability and water price  Cotton lint price</a:t>
            </a:r>
            <a:r>
              <a:rPr lang="en-AU" sz="1600" b="0" i="1" dirty="0">
                <a:effectLst/>
              </a:rPr>
              <a:t> </a:t>
            </a:r>
          </a:p>
          <a:p>
            <a:pPr marL="171450" indent="-171450">
              <a:buFont typeface="Arial" panose="020B0604020202020204" pitchFamily="34" charset="0"/>
              <a:buChar char="•"/>
            </a:pPr>
            <a:r>
              <a:rPr lang="en-AU" sz="1200" b="0" i="1" u="none" strike="noStrike" kern="1200" dirty="0">
                <a:solidFill>
                  <a:schemeClr val="tx1"/>
                </a:solidFill>
                <a:effectLst/>
                <a:latin typeface="+mn-lt"/>
                <a:ea typeface="+mn-ea"/>
                <a:cs typeface="+mn-cs"/>
              </a:rPr>
              <a:t>Water</a:t>
            </a:r>
            <a:r>
              <a:rPr lang="en-AU" sz="1600" b="0" i="1" dirty="0">
                <a:effectLst/>
              </a:rPr>
              <a:t> </a:t>
            </a:r>
          </a:p>
          <a:p>
            <a:pPr marL="171450" indent="-171450">
              <a:buFont typeface="Arial" panose="020B0604020202020204" pitchFamily="34" charset="0"/>
              <a:buChar char="•"/>
            </a:pPr>
            <a:r>
              <a:rPr lang="en-AU" sz="1200" b="0" i="1" u="none" strike="noStrike" kern="1200" dirty="0">
                <a:solidFill>
                  <a:schemeClr val="tx1"/>
                </a:solidFill>
                <a:effectLst/>
                <a:latin typeface="+mn-lt"/>
                <a:ea typeface="+mn-ea"/>
                <a:cs typeface="+mn-cs"/>
              </a:rPr>
              <a:t>water availability and affordability and rising input costs</a:t>
            </a:r>
            <a:r>
              <a:rPr lang="en-AU" sz="1600" b="0" i="1" dirty="0">
                <a:effectLst/>
              </a:rPr>
              <a:t> </a:t>
            </a:r>
          </a:p>
          <a:p>
            <a:pPr marL="171450" indent="-171450">
              <a:buFont typeface="Arial" panose="020B0604020202020204" pitchFamily="34" charset="0"/>
              <a:buChar char="•"/>
            </a:pPr>
            <a:r>
              <a:rPr lang="en-AU" sz="1200" b="0" i="1" u="none" strike="noStrike" kern="1200" dirty="0">
                <a:solidFill>
                  <a:schemeClr val="tx1"/>
                </a:solidFill>
                <a:effectLst/>
                <a:latin typeface="+mn-lt"/>
                <a:ea typeface="+mn-ea"/>
                <a:cs typeface="+mn-cs"/>
              </a:rPr>
              <a:t>Water</a:t>
            </a:r>
            <a:r>
              <a:rPr lang="en-AU" sz="1600" b="0" i="1" dirty="0">
                <a:effectLst/>
              </a:rPr>
              <a:t> </a:t>
            </a:r>
          </a:p>
          <a:p>
            <a:pPr marL="171450" indent="-171450">
              <a:buFont typeface="Arial" panose="020B0604020202020204" pitchFamily="34" charset="0"/>
              <a:buChar char="•"/>
            </a:pPr>
            <a:r>
              <a:rPr lang="en-AU" sz="1200" b="0" i="1" u="none" strike="noStrike" kern="1200" dirty="0">
                <a:solidFill>
                  <a:schemeClr val="tx1"/>
                </a:solidFill>
                <a:effectLst/>
                <a:latin typeface="+mn-lt"/>
                <a:ea typeface="+mn-ea"/>
                <a:cs typeface="+mn-cs"/>
              </a:rPr>
              <a:t>Water cost/availability</a:t>
            </a:r>
            <a:r>
              <a:rPr lang="en-AU" sz="1600" b="0" i="1" dirty="0">
                <a:effectLst/>
              </a:rPr>
              <a:t> </a:t>
            </a:r>
          </a:p>
          <a:p>
            <a:pPr marL="181188" indent="-181188">
              <a:buFont typeface="Arial" panose="020B0604020202020204" pitchFamily="34" charset="0"/>
              <a:buChar char="•"/>
            </a:pPr>
            <a:endParaRPr lang="en-AU" sz="1500" b="1" dirty="0"/>
          </a:p>
        </p:txBody>
      </p:sp>
      <p:sp>
        <p:nvSpPr>
          <p:cNvPr id="4" name="Slide Number Placeholder 3"/>
          <p:cNvSpPr>
            <a:spLocks noGrp="1"/>
          </p:cNvSpPr>
          <p:nvPr>
            <p:ph type="sldNum" sz="quarter" idx="10"/>
          </p:nvPr>
        </p:nvSpPr>
        <p:spPr/>
        <p:txBody>
          <a:bodyPr/>
          <a:lstStyle/>
          <a:p>
            <a:fld id="{772B2141-4FA2-4980-8FFC-038D41CE83C5}" type="slidenum">
              <a:rPr lang="en-AU" smtClean="0"/>
              <a:pPr/>
              <a:t>26</a:t>
            </a:fld>
            <a:endParaRPr lang="en-AU"/>
          </a:p>
        </p:txBody>
      </p:sp>
    </p:spTree>
    <p:extLst>
      <p:ext uri="{BB962C8B-B14F-4D97-AF65-F5344CB8AC3E}">
        <p14:creationId xmlns:p14="http://schemas.microsoft.com/office/powerpoint/2010/main" val="15427064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anose="020B0604020202020204" pitchFamily="34" charset="0"/>
              <a:buChar char="•"/>
            </a:pPr>
            <a:r>
              <a:rPr lang="en-AU" sz="1200" b="0" i="1" u="none" strike="noStrike" kern="1200" dirty="0">
                <a:solidFill>
                  <a:schemeClr val="tx1"/>
                </a:solidFill>
                <a:effectLst/>
                <a:latin typeface="+mn-lt"/>
                <a:ea typeface="+mn-ea"/>
                <a:cs typeface="+mn-cs"/>
              </a:rPr>
              <a:t>Completion of irrigation automation which has proven to deliver yield increase and water savings due to better water management.</a:t>
            </a:r>
            <a:r>
              <a:rPr lang="en-AU" sz="2000" i="1" dirty="0">
                <a:effectLst/>
              </a:rPr>
              <a:t> </a:t>
            </a:r>
          </a:p>
          <a:p>
            <a:pPr marL="171450" indent="-171450">
              <a:buFont typeface="Arial" panose="020B0604020202020204" pitchFamily="34" charset="0"/>
              <a:buChar char="•"/>
            </a:pPr>
            <a:r>
              <a:rPr lang="en-AU" sz="1200" b="0" i="1" u="none" strike="noStrike" kern="1200" dirty="0">
                <a:solidFill>
                  <a:schemeClr val="tx1"/>
                </a:solidFill>
                <a:effectLst/>
                <a:latin typeface="+mn-lt"/>
                <a:ea typeface="+mn-ea"/>
                <a:cs typeface="+mn-cs"/>
              </a:rPr>
              <a:t>Not currently.  irrigation automation in the next 10 years if it becomes more accurate/cost effective</a:t>
            </a:r>
            <a:r>
              <a:rPr lang="en-AU" sz="2000" i="1" dirty="0">
                <a:effectLst/>
              </a:rPr>
              <a:t> </a:t>
            </a:r>
          </a:p>
          <a:p>
            <a:endParaRPr lang="en-US" sz="1900" dirty="0">
              <a:solidFill>
                <a:srgbClr val="000000"/>
              </a:solidFill>
              <a:latin typeface="Calibri" panose="020F0502020204030204" pitchFamily="34" charset="0"/>
            </a:endParaRPr>
          </a:p>
          <a:p>
            <a:pPr marL="0" indent="0">
              <a:buFontTx/>
              <a:buNone/>
            </a:pPr>
            <a:endParaRPr lang="en-GB" sz="1300" b="1" dirty="0"/>
          </a:p>
        </p:txBody>
      </p:sp>
      <p:sp>
        <p:nvSpPr>
          <p:cNvPr id="4" name="Slide Number Placeholder 3"/>
          <p:cNvSpPr>
            <a:spLocks noGrp="1"/>
          </p:cNvSpPr>
          <p:nvPr>
            <p:ph type="sldNum" sz="quarter" idx="10"/>
          </p:nvPr>
        </p:nvSpPr>
        <p:spPr/>
        <p:txBody>
          <a:bodyPr/>
          <a:lstStyle/>
          <a:p>
            <a:fld id="{772B2141-4FA2-4980-8FFC-038D41CE83C5}" type="slidenum">
              <a:rPr lang="en-AU" smtClean="0"/>
              <a:pPr/>
              <a:t>27</a:t>
            </a:fld>
            <a:endParaRPr lang="en-AU"/>
          </a:p>
        </p:txBody>
      </p:sp>
    </p:spTree>
    <p:extLst>
      <p:ext uri="{BB962C8B-B14F-4D97-AF65-F5344CB8AC3E}">
        <p14:creationId xmlns:p14="http://schemas.microsoft.com/office/powerpoint/2010/main" val="33865152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sz="4400" dirty="0">
                <a:effectLst/>
              </a:rPr>
              <a:t> </a:t>
            </a:r>
          </a:p>
          <a:p>
            <a:r>
              <a:rPr lang="en-AU" sz="1200" b="0" i="1" u="none" strike="noStrike" kern="1200" dirty="0">
                <a:solidFill>
                  <a:schemeClr val="tx1"/>
                </a:solidFill>
                <a:effectLst/>
                <a:latin typeface="+mn-lt"/>
                <a:ea typeface="+mn-ea"/>
                <a:cs typeface="+mn-cs"/>
              </a:rPr>
              <a:t>Root Disease, Precision ag implementation and case studies. </a:t>
            </a:r>
          </a:p>
          <a:p>
            <a:r>
              <a:rPr lang="en-AU" sz="1200" b="0" i="1" u="none" strike="noStrike" kern="1200" dirty="0">
                <a:solidFill>
                  <a:schemeClr val="tx1"/>
                </a:solidFill>
                <a:effectLst/>
                <a:latin typeface="+mn-lt"/>
                <a:ea typeface="+mn-ea"/>
                <a:cs typeface="+mn-cs"/>
              </a:rPr>
              <a:t>Seed vigour is key</a:t>
            </a:r>
            <a:r>
              <a:rPr lang="en-AU" sz="4400" b="0" i="1" dirty="0">
                <a:effectLst/>
              </a:rPr>
              <a:t> </a:t>
            </a:r>
          </a:p>
          <a:p>
            <a:endParaRPr lang="en-US" sz="4200" b="1" dirty="0">
              <a:solidFill>
                <a:srgbClr val="000000"/>
              </a:solidFill>
            </a:endParaRPr>
          </a:p>
        </p:txBody>
      </p:sp>
      <p:sp>
        <p:nvSpPr>
          <p:cNvPr id="4" name="Slide Number Placeholder 3"/>
          <p:cNvSpPr>
            <a:spLocks noGrp="1"/>
          </p:cNvSpPr>
          <p:nvPr>
            <p:ph type="sldNum" sz="quarter" idx="10"/>
          </p:nvPr>
        </p:nvSpPr>
        <p:spPr/>
        <p:txBody>
          <a:bodyPr/>
          <a:lstStyle/>
          <a:p>
            <a:fld id="{772B2141-4FA2-4980-8FFC-038D41CE83C5}" type="slidenum">
              <a:rPr lang="en-AU" smtClean="0"/>
              <a:pPr/>
              <a:t>28</a:t>
            </a:fld>
            <a:endParaRPr lang="en-AU"/>
          </a:p>
        </p:txBody>
      </p:sp>
    </p:spTree>
    <p:extLst>
      <p:ext uri="{BB962C8B-B14F-4D97-AF65-F5344CB8AC3E}">
        <p14:creationId xmlns:p14="http://schemas.microsoft.com/office/powerpoint/2010/main" val="24046190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b="1" baseline="0" dirty="0"/>
          </a:p>
        </p:txBody>
      </p:sp>
      <p:sp>
        <p:nvSpPr>
          <p:cNvPr id="4" name="Slide Number Placeholder 3"/>
          <p:cNvSpPr>
            <a:spLocks noGrp="1"/>
          </p:cNvSpPr>
          <p:nvPr>
            <p:ph type="sldNum" sz="quarter" idx="10"/>
          </p:nvPr>
        </p:nvSpPr>
        <p:spPr/>
        <p:txBody>
          <a:bodyPr/>
          <a:lstStyle/>
          <a:p>
            <a:fld id="{772B2141-4FA2-4980-8FFC-038D41CE83C5}" type="slidenum">
              <a:rPr lang="en-AU" smtClean="0"/>
              <a:pPr/>
              <a:t>29</a:t>
            </a:fld>
            <a:endParaRPr lang="en-AU"/>
          </a:p>
        </p:txBody>
      </p:sp>
    </p:spTree>
    <p:extLst>
      <p:ext uri="{BB962C8B-B14F-4D97-AF65-F5344CB8AC3E}">
        <p14:creationId xmlns:p14="http://schemas.microsoft.com/office/powerpoint/2010/main" val="14720321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b="0" baseline="0" dirty="0"/>
          </a:p>
        </p:txBody>
      </p:sp>
      <p:sp>
        <p:nvSpPr>
          <p:cNvPr id="4" name="Slide Number Placeholder 3"/>
          <p:cNvSpPr>
            <a:spLocks noGrp="1"/>
          </p:cNvSpPr>
          <p:nvPr>
            <p:ph type="sldNum" sz="quarter" idx="10"/>
          </p:nvPr>
        </p:nvSpPr>
        <p:spPr/>
        <p:txBody>
          <a:bodyPr/>
          <a:lstStyle/>
          <a:p>
            <a:fld id="{772B2141-4FA2-4980-8FFC-038D41CE83C5}" type="slidenum">
              <a:rPr lang="en-AU" smtClean="0"/>
              <a:pPr/>
              <a:t>3</a:t>
            </a:fld>
            <a:endParaRPr lang="en-AU"/>
          </a:p>
        </p:txBody>
      </p:sp>
    </p:spTree>
    <p:extLst>
      <p:ext uri="{BB962C8B-B14F-4D97-AF65-F5344CB8AC3E}">
        <p14:creationId xmlns:p14="http://schemas.microsoft.com/office/powerpoint/2010/main" val="24243088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300" dirty="0">
                <a:solidFill>
                  <a:srgbClr val="333333"/>
                </a:solidFill>
              </a:rPr>
              <a:t> </a:t>
            </a:r>
            <a:endParaRPr lang="en-AU" sz="1300" dirty="0"/>
          </a:p>
        </p:txBody>
      </p:sp>
      <p:sp>
        <p:nvSpPr>
          <p:cNvPr id="4" name="Slide Number Placeholder 3"/>
          <p:cNvSpPr>
            <a:spLocks noGrp="1"/>
          </p:cNvSpPr>
          <p:nvPr>
            <p:ph type="sldNum" sz="quarter" idx="10"/>
          </p:nvPr>
        </p:nvSpPr>
        <p:spPr/>
        <p:txBody>
          <a:bodyPr/>
          <a:lstStyle/>
          <a:p>
            <a:fld id="{772B2141-4FA2-4980-8FFC-038D41CE83C5}" type="slidenum">
              <a:rPr lang="en-AU" smtClean="0"/>
              <a:pPr/>
              <a:t>4</a:t>
            </a:fld>
            <a:endParaRPr lang="en-AU"/>
          </a:p>
        </p:txBody>
      </p:sp>
    </p:spTree>
    <p:extLst>
      <p:ext uri="{BB962C8B-B14F-4D97-AF65-F5344CB8AC3E}">
        <p14:creationId xmlns:p14="http://schemas.microsoft.com/office/powerpoint/2010/main" val="29061656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anose="020B0604020202020204" pitchFamily="34" charset="0"/>
              <a:buChar char="•"/>
            </a:pPr>
            <a:r>
              <a:rPr lang="en-AU" sz="1200" b="0" i="1" u="none" strike="noStrike" kern="1200" dirty="0">
                <a:solidFill>
                  <a:schemeClr val="tx1"/>
                </a:solidFill>
                <a:effectLst/>
                <a:latin typeface="+mn-lt"/>
                <a:ea typeface="+mn-ea"/>
                <a:cs typeface="+mn-cs"/>
              </a:rPr>
              <a:t>Hot dry summer meaning no spray drift. We had good water flows consistently with backup from our dam 40 ML/day</a:t>
            </a:r>
          </a:p>
          <a:p>
            <a:pPr marL="171450" indent="-171450">
              <a:buFont typeface="Arial" panose="020B0604020202020204" pitchFamily="34" charset="0"/>
              <a:buChar char="•"/>
            </a:pPr>
            <a:r>
              <a:rPr lang="en-AU" sz="1200" b="0" i="1" u="none" strike="noStrike" kern="1200" dirty="0">
                <a:solidFill>
                  <a:schemeClr val="tx1"/>
                </a:solidFill>
                <a:effectLst/>
                <a:latin typeface="+mn-lt"/>
                <a:ea typeface="+mn-ea"/>
                <a:cs typeface="+mn-cs"/>
              </a:rPr>
              <a:t>Input prices have gone up and lint price has decreased causing a strain on margins. </a:t>
            </a:r>
            <a:r>
              <a:rPr lang="en-AU" sz="2000" i="1" dirty="0">
                <a:effectLst/>
              </a:rPr>
              <a:t> </a:t>
            </a:r>
          </a:p>
          <a:p>
            <a:pPr marL="171450" indent="-171450">
              <a:buFont typeface="Arial" panose="020B0604020202020204" pitchFamily="34" charset="0"/>
              <a:buChar char="•"/>
            </a:pPr>
            <a:r>
              <a:rPr lang="en-AU" sz="1200" b="0" i="1" u="none" strike="noStrike" kern="1200" dirty="0">
                <a:solidFill>
                  <a:schemeClr val="tx1"/>
                </a:solidFill>
                <a:effectLst/>
                <a:latin typeface="+mn-lt"/>
                <a:ea typeface="+mn-ea"/>
                <a:cs typeface="+mn-cs"/>
              </a:rPr>
              <a:t>The usual October planting period had only a handful of good opportunistic planting days that weren’t too cold, these fields were noticeable compared to those that had to deal with cold soil temps. Seed Germ was mixed, we rejected some cool germ 761 seed that was 69% cool germ - we didn’t want it anywhere near the farm…   Small seeded varieties suffered in general across the board.   The 8 days of 40+ degree weather did hurt us. Middle third of crop canopies had a lot of small, parrot-beaked bolls.   606 still showed it can be an extraordinary variety. </a:t>
            </a:r>
            <a:r>
              <a:rPr lang="en-AU" sz="2000" i="1" dirty="0">
                <a:effectLst/>
              </a:rPr>
              <a:t> </a:t>
            </a:r>
          </a:p>
          <a:p>
            <a:pPr marL="171450" indent="-171450">
              <a:buFont typeface="Arial" panose="020B0604020202020204" pitchFamily="34" charset="0"/>
              <a:buChar char="•"/>
            </a:pPr>
            <a:r>
              <a:rPr lang="en-AU" sz="1200" b="0" i="1" u="none" strike="noStrike" kern="1200" dirty="0">
                <a:solidFill>
                  <a:schemeClr val="tx1"/>
                </a:solidFill>
                <a:effectLst/>
                <a:latin typeface="+mn-lt"/>
                <a:ea typeface="+mn-ea"/>
                <a:cs typeface="+mn-cs"/>
              </a:rPr>
              <a:t>Some areas of poor germination and early season vigour directly affected yield</a:t>
            </a:r>
            <a:r>
              <a:rPr lang="en-AU" sz="2000" i="1" dirty="0">
                <a:effectLst/>
              </a:rPr>
              <a:t>  </a:t>
            </a:r>
          </a:p>
          <a:p>
            <a:pPr marL="171450" indent="-171450">
              <a:buFont typeface="Arial" panose="020B0604020202020204" pitchFamily="34" charset="0"/>
              <a:buChar char="•"/>
            </a:pPr>
            <a:r>
              <a:rPr lang="en-AU" sz="1200" b="0" i="1" u="none" strike="noStrike" kern="1200" dirty="0">
                <a:solidFill>
                  <a:schemeClr val="tx1"/>
                </a:solidFill>
                <a:effectLst/>
                <a:latin typeface="+mn-lt"/>
                <a:ea typeface="+mn-ea"/>
                <a:cs typeface="+mn-cs"/>
              </a:rPr>
              <a:t>Happy considering cold start and major landforming</a:t>
            </a:r>
            <a:r>
              <a:rPr lang="en-AU" sz="2000" i="1" dirty="0">
                <a:effectLst/>
              </a:rPr>
              <a:t> </a:t>
            </a:r>
          </a:p>
          <a:p>
            <a:pPr marL="171450" indent="-171450">
              <a:buFont typeface="Arial" panose="020B0604020202020204" pitchFamily="34" charset="0"/>
              <a:buChar char="•"/>
            </a:pPr>
            <a:r>
              <a:rPr lang="en-AU" sz="1200" b="0" i="1" u="none" strike="noStrike" kern="1200" dirty="0">
                <a:solidFill>
                  <a:schemeClr val="tx1"/>
                </a:solidFill>
                <a:effectLst/>
                <a:latin typeface="+mn-lt"/>
                <a:ea typeface="+mn-ea"/>
                <a:cs typeface="+mn-cs"/>
              </a:rPr>
              <a:t>Poor start, seed germ on 761 terrible with average plant stand of 7/m responded well luckily on ground that is 2 crops in for a 13.1bale average , 746 still stand out performer small bolls but was loaded </a:t>
            </a:r>
            <a:r>
              <a:rPr lang="en-AU" sz="2000" i="1" dirty="0">
                <a:effectLst/>
              </a:rPr>
              <a:t> </a:t>
            </a:r>
          </a:p>
          <a:p>
            <a:pPr defTabSz="966338">
              <a:defRPr/>
            </a:pPr>
            <a:endParaRPr lang="en-US" sz="1900" b="1" dirty="0">
              <a:solidFill>
                <a:srgbClr val="000000"/>
              </a:solidFill>
              <a:latin typeface="Calibri" panose="020F0502020204030204" pitchFamily="34" charset="0"/>
            </a:endParaRPr>
          </a:p>
        </p:txBody>
      </p:sp>
      <p:sp>
        <p:nvSpPr>
          <p:cNvPr id="4" name="Slide Number Placeholder 3"/>
          <p:cNvSpPr>
            <a:spLocks noGrp="1"/>
          </p:cNvSpPr>
          <p:nvPr>
            <p:ph type="sldNum" sz="quarter" idx="10"/>
          </p:nvPr>
        </p:nvSpPr>
        <p:spPr/>
        <p:txBody>
          <a:bodyPr/>
          <a:lstStyle/>
          <a:p>
            <a:fld id="{772B2141-4FA2-4980-8FFC-038D41CE83C5}" type="slidenum">
              <a:rPr lang="en-AU" smtClean="0"/>
              <a:pPr/>
              <a:t>5</a:t>
            </a:fld>
            <a:endParaRPr lang="en-AU"/>
          </a:p>
        </p:txBody>
      </p:sp>
    </p:spTree>
    <p:extLst>
      <p:ext uri="{BB962C8B-B14F-4D97-AF65-F5344CB8AC3E}">
        <p14:creationId xmlns:p14="http://schemas.microsoft.com/office/powerpoint/2010/main" val="30415726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81188" indent="-181188">
              <a:buFont typeface="Arial" panose="020B0604020202020204" pitchFamily="34" charset="0"/>
              <a:buChar char="•"/>
            </a:pPr>
            <a:r>
              <a:rPr lang="en-GB" b="0" baseline="0" dirty="0"/>
              <a:t>229 1532 Day degrees Oct- Nov 2025 indicated an average start with average potential</a:t>
            </a:r>
          </a:p>
          <a:p>
            <a:pPr marL="181188" indent="-181188">
              <a:buFont typeface="Arial" panose="020B0604020202020204" pitchFamily="34" charset="0"/>
              <a:buChar char="•"/>
            </a:pPr>
            <a:endParaRPr lang="en-GB" b="0" baseline="0" dirty="0"/>
          </a:p>
          <a:p>
            <a:r>
              <a:rPr lang="en-GB" b="0" dirty="0"/>
              <a:t>Data from CSD Day degree calculator.</a:t>
            </a:r>
          </a:p>
          <a:p>
            <a:endParaRPr lang="en-GB" b="0" dirty="0"/>
          </a:p>
          <a:p>
            <a:r>
              <a:rPr lang="en-AU" b="0" dirty="0">
                <a:hlinkClick r:id="rId3"/>
              </a:rPr>
              <a:t>CSD Tools | DDC</a:t>
            </a:r>
            <a:endParaRPr lang="en-AU" b="0" dirty="0"/>
          </a:p>
          <a:p>
            <a:pPr marL="181188" indent="-181188">
              <a:buFont typeface="Arial" panose="020B0604020202020204" pitchFamily="34" charset="0"/>
              <a:buChar char="•"/>
            </a:pPr>
            <a:endParaRPr lang="en-AU" b="1" baseline="0" dirty="0"/>
          </a:p>
        </p:txBody>
      </p:sp>
      <p:sp>
        <p:nvSpPr>
          <p:cNvPr id="4" name="Slide Number Placeholder 3"/>
          <p:cNvSpPr>
            <a:spLocks noGrp="1"/>
          </p:cNvSpPr>
          <p:nvPr>
            <p:ph type="sldNum" sz="quarter" idx="10"/>
          </p:nvPr>
        </p:nvSpPr>
        <p:spPr/>
        <p:txBody>
          <a:bodyPr/>
          <a:lstStyle/>
          <a:p>
            <a:fld id="{772B2141-4FA2-4980-8FFC-038D41CE83C5}" type="slidenum">
              <a:rPr lang="en-AU" smtClean="0"/>
              <a:pPr/>
              <a:t>6</a:t>
            </a:fld>
            <a:endParaRPr lang="en-AU"/>
          </a:p>
        </p:txBody>
      </p:sp>
    </p:spTree>
    <p:extLst>
      <p:ext uri="{BB962C8B-B14F-4D97-AF65-F5344CB8AC3E}">
        <p14:creationId xmlns:p14="http://schemas.microsoft.com/office/powerpoint/2010/main" val="18482484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kern="1200" dirty="0">
                <a:solidFill>
                  <a:schemeClr val="tx1"/>
                </a:solidFill>
                <a:effectLst/>
                <a:latin typeface="+mn-lt"/>
                <a:ea typeface="+mn-ea"/>
                <a:cs typeface="+mn-cs"/>
              </a:rPr>
              <a:t>Note the low day degree accumulation during the November period, compared with the 10-year average, and the high accumulation from late January.</a:t>
            </a:r>
            <a:endParaRPr lang="en-AU" sz="1200" b="0" i="1" kern="1200" dirty="0">
              <a:solidFill>
                <a:schemeClr val="tx1"/>
              </a:solidFill>
              <a:effectLst/>
              <a:latin typeface="+mn-lt"/>
              <a:ea typeface="+mn-ea"/>
              <a:cs typeface="+mn-cs"/>
            </a:endParaRPr>
          </a:p>
          <a:p>
            <a:endParaRPr lang="en-GB" b="0" dirty="0"/>
          </a:p>
          <a:p>
            <a:endParaRPr lang="en-GB" b="0" dirty="0"/>
          </a:p>
          <a:p>
            <a:r>
              <a:rPr lang="en-GB" b="0" dirty="0"/>
              <a:t>Data from CSD Day degree calculator.</a:t>
            </a:r>
          </a:p>
          <a:p>
            <a:endParaRPr lang="en-GB" b="1" dirty="0"/>
          </a:p>
          <a:p>
            <a:r>
              <a:rPr lang="en-AU" b="1" dirty="0">
                <a:hlinkClick r:id="rId3"/>
              </a:rPr>
              <a:t>CSD Tools | DDC</a:t>
            </a:r>
            <a:endParaRPr lang="en-AU" b="1" dirty="0"/>
          </a:p>
          <a:p>
            <a:endParaRPr lang="en-AU" b="1" baseline="0" dirty="0"/>
          </a:p>
        </p:txBody>
      </p:sp>
      <p:sp>
        <p:nvSpPr>
          <p:cNvPr id="4" name="Slide Number Placeholder 3"/>
          <p:cNvSpPr>
            <a:spLocks noGrp="1"/>
          </p:cNvSpPr>
          <p:nvPr>
            <p:ph type="sldNum" sz="quarter" idx="10"/>
          </p:nvPr>
        </p:nvSpPr>
        <p:spPr/>
        <p:txBody>
          <a:bodyPr/>
          <a:lstStyle/>
          <a:p>
            <a:fld id="{772B2141-4FA2-4980-8FFC-038D41CE83C5}" type="slidenum">
              <a:rPr lang="en-AU" smtClean="0"/>
              <a:pPr/>
              <a:t>7</a:t>
            </a:fld>
            <a:endParaRPr lang="en-AU"/>
          </a:p>
        </p:txBody>
      </p:sp>
    </p:spTree>
    <p:extLst>
      <p:ext uri="{BB962C8B-B14F-4D97-AF65-F5344CB8AC3E}">
        <p14:creationId xmlns:p14="http://schemas.microsoft.com/office/powerpoint/2010/main" val="30285431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t>Lowest rainfall in last 10 years</a:t>
            </a:r>
          </a:p>
          <a:p>
            <a:endParaRPr lang="en-GB" b="0" dirty="0"/>
          </a:p>
          <a:p>
            <a:r>
              <a:rPr lang="en-GB" b="0" dirty="0"/>
              <a:t>Data from CSD Day degree calculator.</a:t>
            </a:r>
          </a:p>
          <a:p>
            <a:endParaRPr lang="en-GB" b="0" dirty="0"/>
          </a:p>
          <a:p>
            <a:r>
              <a:rPr lang="en-AU" b="0" dirty="0">
                <a:hlinkClick r:id="rId3"/>
              </a:rPr>
              <a:t>CSD Tools | DDC</a:t>
            </a:r>
            <a:endParaRPr lang="en-AU" b="0" dirty="0"/>
          </a:p>
        </p:txBody>
      </p:sp>
      <p:sp>
        <p:nvSpPr>
          <p:cNvPr id="4" name="Slide Number Placeholder 3"/>
          <p:cNvSpPr>
            <a:spLocks noGrp="1"/>
          </p:cNvSpPr>
          <p:nvPr>
            <p:ph type="sldNum" sz="quarter" idx="5"/>
          </p:nvPr>
        </p:nvSpPr>
        <p:spPr/>
        <p:txBody>
          <a:bodyPr/>
          <a:lstStyle/>
          <a:p>
            <a:fld id="{939CFA60-2DC0-4120-BDD4-3365BEFAD7A9}" type="slidenum">
              <a:rPr lang="en-AU" smtClean="0"/>
              <a:t>8</a:t>
            </a:fld>
            <a:endParaRPr lang="en-AU"/>
          </a:p>
        </p:txBody>
      </p:sp>
    </p:spTree>
    <p:extLst>
      <p:ext uri="{BB962C8B-B14F-4D97-AF65-F5344CB8AC3E}">
        <p14:creationId xmlns:p14="http://schemas.microsoft.com/office/powerpoint/2010/main" val="37446391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dirty="0"/>
          </a:p>
          <a:p>
            <a:r>
              <a:rPr lang="en-AU" b="1" dirty="0"/>
              <a:t>Farm average of the survey was 11.6 b/ha.</a:t>
            </a:r>
          </a:p>
          <a:p>
            <a:r>
              <a:rPr lang="en-AU" b="1" dirty="0"/>
              <a:t>Southern valleys average is estimated at 9.7 b/ha.</a:t>
            </a:r>
          </a:p>
          <a:p>
            <a:r>
              <a:rPr lang="en-AU" b="1" dirty="0"/>
              <a:t>Crop 1 was from the upper Lachlan.</a:t>
            </a:r>
          </a:p>
        </p:txBody>
      </p:sp>
      <p:sp>
        <p:nvSpPr>
          <p:cNvPr id="4" name="Slide Number Placeholder 3"/>
          <p:cNvSpPr>
            <a:spLocks noGrp="1"/>
          </p:cNvSpPr>
          <p:nvPr>
            <p:ph type="sldNum" sz="quarter" idx="10"/>
          </p:nvPr>
        </p:nvSpPr>
        <p:spPr/>
        <p:txBody>
          <a:bodyPr/>
          <a:lstStyle/>
          <a:p>
            <a:fld id="{772B2141-4FA2-4980-8FFC-038D41CE83C5}" type="slidenum">
              <a:rPr lang="en-AU" smtClean="0"/>
              <a:pPr/>
              <a:t>9</a:t>
            </a:fld>
            <a:endParaRPr lang="en-AU"/>
          </a:p>
        </p:txBody>
      </p:sp>
    </p:spTree>
    <p:extLst>
      <p:ext uri="{BB962C8B-B14F-4D97-AF65-F5344CB8AC3E}">
        <p14:creationId xmlns:p14="http://schemas.microsoft.com/office/powerpoint/2010/main" val="41018542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4" name="Date Placeholder 3"/>
          <p:cNvSpPr>
            <a:spLocks noGrp="1"/>
          </p:cNvSpPr>
          <p:nvPr>
            <p:ph type="dt" sz="half" idx="10"/>
          </p:nvPr>
        </p:nvSpPr>
        <p:spPr/>
        <p:txBody>
          <a:bodyPr/>
          <a:lstStyle/>
          <a:p>
            <a:fld id="{779FD688-8A01-4DD1-BC7E-C3C055F22846}" type="datetimeFigureOut">
              <a:rPr lang="en-AU" smtClean="0"/>
              <a:t>19/08/2026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92080BC-BCC1-4333-B179-A97FF028EEC0}" type="slidenum">
              <a:rPr lang="en-AU" smtClean="0"/>
              <a:t>‹#›</a:t>
            </a:fld>
            <a:endParaRPr lang="en-AU"/>
          </a:p>
        </p:txBody>
      </p:sp>
    </p:spTree>
    <p:extLst>
      <p:ext uri="{BB962C8B-B14F-4D97-AF65-F5344CB8AC3E}">
        <p14:creationId xmlns:p14="http://schemas.microsoft.com/office/powerpoint/2010/main" val="21934527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779FD688-8A01-4DD1-BC7E-C3C055F22846}" type="datetimeFigureOut">
              <a:rPr lang="en-AU" smtClean="0"/>
              <a:t>19/08/2026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92080BC-BCC1-4333-B179-A97FF028EEC0}" type="slidenum">
              <a:rPr lang="en-AU" smtClean="0"/>
              <a:t>‹#›</a:t>
            </a:fld>
            <a:endParaRPr lang="en-AU"/>
          </a:p>
        </p:txBody>
      </p:sp>
    </p:spTree>
    <p:extLst>
      <p:ext uri="{BB962C8B-B14F-4D97-AF65-F5344CB8AC3E}">
        <p14:creationId xmlns:p14="http://schemas.microsoft.com/office/powerpoint/2010/main" val="31978436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779FD688-8A01-4DD1-BC7E-C3C055F22846}" type="datetimeFigureOut">
              <a:rPr lang="en-AU" smtClean="0"/>
              <a:t>19/08/2026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92080BC-BCC1-4333-B179-A97FF028EEC0}" type="slidenum">
              <a:rPr lang="en-AU" smtClean="0"/>
              <a:t>‹#›</a:t>
            </a:fld>
            <a:endParaRPr lang="en-AU"/>
          </a:p>
        </p:txBody>
      </p:sp>
    </p:spTree>
    <p:extLst>
      <p:ext uri="{BB962C8B-B14F-4D97-AF65-F5344CB8AC3E}">
        <p14:creationId xmlns:p14="http://schemas.microsoft.com/office/powerpoint/2010/main" val="23771454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AU" dirty="0"/>
          </a:p>
        </p:txBody>
      </p:sp>
      <p:sp>
        <p:nvSpPr>
          <p:cNvPr id="4" name="Date Placeholder 3"/>
          <p:cNvSpPr>
            <a:spLocks noGrp="1"/>
          </p:cNvSpPr>
          <p:nvPr>
            <p:ph type="dt" sz="half" idx="10"/>
          </p:nvPr>
        </p:nvSpPr>
        <p:spPr/>
        <p:txBody>
          <a:bodyPr/>
          <a:lstStyle/>
          <a:p>
            <a:fld id="{7CB99C92-4A18-4390-8115-E9AF710EA0DD}" type="datetimeFigureOut">
              <a:rPr lang="en-AU" smtClean="0"/>
              <a:t>19/08/2026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DD751A5-E5C3-45C1-9B2D-6E508F3D1E37}" type="slidenum">
              <a:rPr lang="en-AU" smtClean="0"/>
              <a:t>‹#›</a:t>
            </a:fld>
            <a:endParaRPr lang="en-AU"/>
          </a:p>
        </p:txBody>
      </p:sp>
    </p:spTree>
    <p:extLst>
      <p:ext uri="{BB962C8B-B14F-4D97-AF65-F5344CB8AC3E}">
        <p14:creationId xmlns:p14="http://schemas.microsoft.com/office/powerpoint/2010/main" val="34346483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9935343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2712686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1594042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632022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7286506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6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1992834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7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8795584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779FD688-8A01-4DD1-BC7E-C3C055F22846}" type="datetimeFigureOut">
              <a:rPr lang="en-AU" smtClean="0"/>
              <a:t>19/08/2026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92080BC-BCC1-4333-B179-A97FF028EEC0}" type="slidenum">
              <a:rPr lang="en-AU" smtClean="0"/>
              <a:t>‹#›</a:t>
            </a:fld>
            <a:endParaRPr lang="en-AU"/>
          </a:p>
        </p:txBody>
      </p:sp>
    </p:spTree>
    <p:extLst>
      <p:ext uri="{BB962C8B-B14F-4D97-AF65-F5344CB8AC3E}">
        <p14:creationId xmlns:p14="http://schemas.microsoft.com/office/powerpoint/2010/main" val="23033222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8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9641871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9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2214804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10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9621641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5921464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1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1363234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1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2557421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1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8141970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16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4056948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19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8039827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userDrawn="1">
  <p:cSld name="20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1514103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9FD688-8A01-4DD1-BC7E-C3C055F22846}" type="datetimeFigureOut">
              <a:rPr lang="en-AU" smtClean="0"/>
              <a:t>19/08/2026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92080BC-BCC1-4333-B179-A97FF028EEC0}" type="slidenum">
              <a:rPr lang="en-AU" smtClean="0"/>
              <a:t>‹#›</a:t>
            </a:fld>
            <a:endParaRPr lang="en-AU"/>
          </a:p>
        </p:txBody>
      </p:sp>
    </p:spTree>
    <p:extLst>
      <p:ext uri="{BB962C8B-B14F-4D97-AF65-F5344CB8AC3E}">
        <p14:creationId xmlns:p14="http://schemas.microsoft.com/office/powerpoint/2010/main" val="263269696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userDrawn="1">
  <p:cSld name="2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AU" dirty="0"/>
          </a:p>
        </p:txBody>
      </p:sp>
      <p:pic>
        <p:nvPicPr>
          <p:cNvPr id="6" name="Picture 5"/>
          <p:cNvPicPr/>
          <p:nvPr userDrawn="1"/>
        </p:nvPicPr>
        <p:blipFill>
          <a:blip r:embed="rId2" cstate="print"/>
          <a:srcRect/>
          <a:stretch>
            <a:fillRect/>
          </a:stretch>
        </p:blipFill>
        <p:spPr bwMode="auto">
          <a:xfrm>
            <a:off x="1" y="1"/>
            <a:ext cx="2927647" cy="1916831"/>
          </a:xfrm>
          <a:prstGeom prst="rect">
            <a:avLst/>
          </a:prstGeom>
          <a:noFill/>
          <a:ln w="9525">
            <a:noFill/>
            <a:miter lim="800000"/>
            <a:headEnd/>
            <a:tailEnd/>
          </a:ln>
        </p:spPr>
      </p:pic>
    </p:spTree>
    <p:extLst>
      <p:ext uri="{BB962C8B-B14F-4D97-AF65-F5344CB8AC3E}">
        <p14:creationId xmlns:p14="http://schemas.microsoft.com/office/powerpoint/2010/main" val="21640391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3515" y="107528"/>
            <a:ext cx="10972800" cy="731617"/>
          </a:xfrm>
        </p:spPr>
        <p:txBody>
          <a:bodyPr/>
          <a:lstStyle>
            <a:lvl1pPr>
              <a:defRPr/>
            </a:lvl1pPr>
          </a:lstStyle>
          <a:p>
            <a:r>
              <a:rPr lang="en-US" dirty="0"/>
              <a:t>Master title style (only changes made to the parent slide will be reflected in the app)</a:t>
            </a:r>
          </a:p>
        </p:txBody>
      </p:sp>
      <p:sp>
        <p:nvSpPr>
          <p:cNvPr id="6" name="Slide Number Placeholder 5"/>
          <p:cNvSpPr>
            <a:spLocks noGrp="1"/>
          </p:cNvSpPr>
          <p:nvPr>
            <p:ph type="sldNum" sz="quarter" idx="12"/>
          </p:nvPr>
        </p:nvSpPr>
        <p:spPr/>
        <p:txBody>
          <a:bodyPr/>
          <a:lstStyle/>
          <a:p>
            <a:fld id="{A88B48FB-E956-2048-9E74-C69E7CAA26CC}" type="slidenum">
              <a:rPr lang="en-US" smtClean="0"/>
              <a:t>‹#›</a:t>
            </a:fld>
            <a:endParaRPr lang="en-US"/>
          </a:p>
        </p:txBody>
      </p:sp>
      <p:sp>
        <p:nvSpPr>
          <p:cNvPr id="8" name="Content Placeholder 7">
            <a:extLst>
              <a:ext uri="{FF2B5EF4-FFF2-40B4-BE49-F238E27FC236}">
                <a16:creationId xmlns:a16="http://schemas.microsoft.com/office/drawing/2014/main" id="{8252A03B-2D42-4DAE-8460-CF96145A8DF0}"/>
              </a:ext>
            </a:extLst>
          </p:cNvPr>
          <p:cNvSpPr>
            <a:spLocks noGrp="1"/>
          </p:cNvSpPr>
          <p:nvPr>
            <p:ph sz="quarter" idx="13" hasCustomPrompt="1"/>
          </p:nvPr>
        </p:nvSpPr>
        <p:spPr>
          <a:xfrm>
            <a:off x="153515" y="1340107"/>
            <a:ext cx="10972800" cy="4758684"/>
          </a:xfrm>
        </p:spPr>
        <p:txBody>
          <a:bodyPr/>
          <a:lstStyle>
            <a:lvl1pPr>
              <a:defRPr sz="1867">
                <a:solidFill>
                  <a:schemeClr val="tx1"/>
                </a:solidFill>
              </a:defRPr>
            </a:lvl1pPr>
            <a:lvl2pPr>
              <a:defRPr sz="1867">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467">
                <a:latin typeface="Arial" panose="020B0604020202020204" pitchFamily="34" charset="0"/>
                <a:cs typeface="Arial" panose="020B0604020202020204" pitchFamily="34" charset="0"/>
              </a:defRPr>
            </a:lvl4pPr>
            <a:lvl5pPr>
              <a:defRPr sz="1467">
                <a:latin typeface="Arial" panose="020B0604020202020204" pitchFamily="34" charset="0"/>
                <a:cs typeface="Arial" panose="020B0604020202020204" pitchFamily="34" charset="0"/>
              </a:defRPr>
            </a:lvl5pPr>
          </a:lstStyle>
          <a:p>
            <a:pPr lvl="0"/>
            <a:r>
              <a:rPr lang="en-US" dirty="0"/>
              <a:t>Master text style</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4">
            <a:extLst>
              <a:ext uri="{FF2B5EF4-FFF2-40B4-BE49-F238E27FC236}">
                <a16:creationId xmlns:a16="http://schemas.microsoft.com/office/drawing/2014/main" id="{FCB14CF1-AB9B-4870-9E5C-AD8F31C7FF68}"/>
              </a:ext>
            </a:extLst>
          </p:cNvPr>
          <p:cNvSpPr>
            <a:spLocks noGrp="1"/>
          </p:cNvSpPr>
          <p:nvPr>
            <p:ph type="body" sz="quarter" idx="14" hasCustomPrompt="1"/>
          </p:nvPr>
        </p:nvSpPr>
        <p:spPr>
          <a:xfrm>
            <a:off x="164429" y="836559"/>
            <a:ext cx="10972800" cy="319617"/>
          </a:xfrm>
        </p:spPr>
        <p:txBody>
          <a:bodyPr/>
          <a:lstStyle>
            <a:lvl1pPr>
              <a:defRPr/>
            </a:lvl1pPr>
          </a:lstStyle>
          <a:p>
            <a:pPr lvl="0"/>
            <a:r>
              <a:rPr lang="en-US" dirty="0"/>
              <a:t>Master text style</a:t>
            </a:r>
            <a:endParaRPr lang="en-GB" dirty="0"/>
          </a:p>
        </p:txBody>
      </p:sp>
      <p:sp>
        <p:nvSpPr>
          <p:cNvPr id="7" name="Footer Placeholder 3">
            <a:extLst>
              <a:ext uri="{FF2B5EF4-FFF2-40B4-BE49-F238E27FC236}">
                <a16:creationId xmlns:a16="http://schemas.microsoft.com/office/drawing/2014/main" id="{E39551A5-770E-3978-ED85-9963EA081996}"/>
              </a:ext>
            </a:extLst>
          </p:cNvPr>
          <p:cNvSpPr>
            <a:spLocks noGrp="1"/>
          </p:cNvSpPr>
          <p:nvPr>
            <p:ph type="ftr" sz="quarter" idx="3"/>
          </p:nvPr>
        </p:nvSpPr>
        <p:spPr>
          <a:xfrm>
            <a:off x="222899" y="6415823"/>
            <a:ext cx="10972800" cy="366183"/>
          </a:xfrm>
          <a:prstGeom prst="rect">
            <a:avLst/>
          </a:prstGeom>
        </p:spPr>
        <p:txBody>
          <a:bodyPr vert="horz" lIns="91440" tIns="45720" rIns="91440" bIns="45720" rtlCol="0" anchor="ctr"/>
          <a:lstStyle>
            <a:lvl1pPr algn="l">
              <a:defRPr sz="1400">
                <a:solidFill>
                  <a:schemeClr val="tx1">
                    <a:tint val="75000"/>
                  </a:schemeClr>
                </a:solidFill>
              </a:defRPr>
            </a:lvl1pPr>
          </a:lstStyle>
          <a:p>
            <a:endParaRPr lang="en-US" dirty="0"/>
          </a:p>
        </p:txBody>
      </p:sp>
    </p:spTree>
    <p:extLst>
      <p:ext uri="{BB962C8B-B14F-4D97-AF65-F5344CB8AC3E}">
        <p14:creationId xmlns:p14="http://schemas.microsoft.com/office/powerpoint/2010/main" val="17303920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p>
            <a:fld id="{779FD688-8A01-4DD1-BC7E-C3C055F22846}" type="datetimeFigureOut">
              <a:rPr lang="en-AU" smtClean="0"/>
              <a:t>19/08/2026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C92080BC-BCC1-4333-B179-A97FF028EEC0}" type="slidenum">
              <a:rPr lang="en-AU" smtClean="0"/>
              <a:t>‹#›</a:t>
            </a:fld>
            <a:endParaRPr lang="en-AU"/>
          </a:p>
        </p:txBody>
      </p:sp>
    </p:spTree>
    <p:extLst>
      <p:ext uri="{BB962C8B-B14F-4D97-AF65-F5344CB8AC3E}">
        <p14:creationId xmlns:p14="http://schemas.microsoft.com/office/powerpoint/2010/main" val="1494987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p>
            <a:fld id="{779FD688-8A01-4DD1-BC7E-C3C055F22846}" type="datetimeFigureOut">
              <a:rPr lang="en-AU" smtClean="0"/>
              <a:t>19/08/2026</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C92080BC-BCC1-4333-B179-A97FF028EEC0}" type="slidenum">
              <a:rPr lang="en-AU" smtClean="0"/>
              <a:t>‹#›</a:t>
            </a:fld>
            <a:endParaRPr lang="en-AU"/>
          </a:p>
        </p:txBody>
      </p:sp>
    </p:spTree>
    <p:extLst>
      <p:ext uri="{BB962C8B-B14F-4D97-AF65-F5344CB8AC3E}">
        <p14:creationId xmlns:p14="http://schemas.microsoft.com/office/powerpoint/2010/main" val="1327699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p:txBody>
          <a:bodyPr/>
          <a:lstStyle/>
          <a:p>
            <a:fld id="{779FD688-8A01-4DD1-BC7E-C3C055F22846}" type="datetimeFigureOut">
              <a:rPr lang="en-AU" smtClean="0"/>
              <a:t>19/08/2026</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C92080BC-BCC1-4333-B179-A97FF028EEC0}" type="slidenum">
              <a:rPr lang="en-AU" smtClean="0"/>
              <a:t>‹#›</a:t>
            </a:fld>
            <a:endParaRPr lang="en-AU"/>
          </a:p>
        </p:txBody>
      </p:sp>
    </p:spTree>
    <p:extLst>
      <p:ext uri="{BB962C8B-B14F-4D97-AF65-F5344CB8AC3E}">
        <p14:creationId xmlns:p14="http://schemas.microsoft.com/office/powerpoint/2010/main" val="672618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9FD688-8A01-4DD1-BC7E-C3C055F22846}" type="datetimeFigureOut">
              <a:rPr lang="en-AU" smtClean="0"/>
              <a:t>19/08/2026</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C92080BC-BCC1-4333-B179-A97FF028EEC0}" type="slidenum">
              <a:rPr lang="en-AU" smtClean="0"/>
              <a:t>‹#›</a:t>
            </a:fld>
            <a:endParaRPr lang="en-AU"/>
          </a:p>
        </p:txBody>
      </p:sp>
    </p:spTree>
    <p:extLst>
      <p:ext uri="{BB962C8B-B14F-4D97-AF65-F5344CB8AC3E}">
        <p14:creationId xmlns:p14="http://schemas.microsoft.com/office/powerpoint/2010/main" val="9433508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79FD688-8A01-4DD1-BC7E-C3C055F22846}" type="datetimeFigureOut">
              <a:rPr lang="en-AU" smtClean="0"/>
              <a:t>19/08/2026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C92080BC-BCC1-4333-B179-A97FF028EEC0}" type="slidenum">
              <a:rPr lang="en-AU" smtClean="0"/>
              <a:t>‹#›</a:t>
            </a:fld>
            <a:endParaRPr lang="en-AU"/>
          </a:p>
        </p:txBody>
      </p:sp>
    </p:spTree>
    <p:extLst>
      <p:ext uri="{BB962C8B-B14F-4D97-AF65-F5344CB8AC3E}">
        <p14:creationId xmlns:p14="http://schemas.microsoft.com/office/powerpoint/2010/main" val="13367788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AU"/>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79FD688-8A01-4DD1-BC7E-C3C055F22846}" type="datetimeFigureOut">
              <a:rPr lang="en-AU" smtClean="0"/>
              <a:t>19/08/2026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C92080BC-BCC1-4333-B179-A97FF028EEC0}" type="slidenum">
              <a:rPr lang="en-AU" smtClean="0"/>
              <a:t>‹#›</a:t>
            </a:fld>
            <a:endParaRPr lang="en-AU"/>
          </a:p>
        </p:txBody>
      </p:sp>
    </p:spTree>
    <p:extLst>
      <p:ext uri="{BB962C8B-B14F-4D97-AF65-F5344CB8AC3E}">
        <p14:creationId xmlns:p14="http://schemas.microsoft.com/office/powerpoint/2010/main" val="1464254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9FD688-8A01-4DD1-BC7E-C3C055F22846}" type="datetimeFigureOut">
              <a:rPr lang="en-AU" smtClean="0"/>
              <a:t>19/08/2026</a:t>
            </a:fld>
            <a:endParaRPr lang="en-AU"/>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2080BC-BCC1-4333-B179-A97FF028EEC0}" type="slidenum">
              <a:rPr lang="en-AU" smtClean="0"/>
              <a:t>‹#›</a:t>
            </a:fld>
            <a:endParaRPr lang="en-AU"/>
          </a:p>
        </p:txBody>
      </p:sp>
    </p:spTree>
    <p:extLst>
      <p:ext uri="{BB962C8B-B14F-4D97-AF65-F5344CB8AC3E}">
        <p14:creationId xmlns:p14="http://schemas.microsoft.com/office/powerpoint/2010/main" val="3045020265"/>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 id="2147483663" r:id="rId13"/>
    <p:sldLayoutId id="2147483664" r:id="rId14"/>
    <p:sldLayoutId id="2147483665" r:id="rId15"/>
    <p:sldLayoutId id="2147483666" r:id="rId16"/>
    <p:sldLayoutId id="2147483667" r:id="rId17"/>
    <p:sldLayoutId id="2147483668" r:id="rId18"/>
    <p:sldLayoutId id="2147483669" r:id="rId19"/>
    <p:sldLayoutId id="2147483670" r:id="rId20"/>
    <p:sldLayoutId id="2147483671" r:id="rId21"/>
    <p:sldLayoutId id="2147483672" r:id="rId22"/>
    <p:sldLayoutId id="2147483674" r:id="rId23"/>
    <p:sldLayoutId id="2147483675" r:id="rId24"/>
    <p:sldLayoutId id="2147483676" r:id="rId25"/>
    <p:sldLayoutId id="2147483677" r:id="rId26"/>
    <p:sldLayoutId id="2147483678" r:id="rId27"/>
    <p:sldLayoutId id="2147483681" r:id="rId28"/>
    <p:sldLayoutId id="2147483682" r:id="rId29"/>
    <p:sldLayoutId id="2147483683" r:id="rId30"/>
    <p:sldLayoutId id="2147483684" r:id="rId3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chart" Target="../charts/chart7.xml"/><Relationship Id="rId4" Type="http://schemas.openxmlformats.org/officeDocument/2006/relationships/image" Target="../media/image3.jp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3.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3.xml"/><Relationship Id="rId1" Type="http://schemas.openxmlformats.org/officeDocument/2006/relationships/slideLayout" Target="../slideLayouts/slideLayout31.xml"/><Relationship Id="rId4" Type="http://schemas.openxmlformats.org/officeDocument/2006/relationships/image" Target="../media/image3.jpg"/></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21.xml"/><Relationship Id="rId5" Type="http://schemas.openxmlformats.org/officeDocument/2006/relationships/image" Target="../media/image3.jpg"/><Relationship Id="rId4" Type="http://schemas.openxmlformats.org/officeDocument/2006/relationships/image" Target="../media/image8.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3.xml"/><Relationship Id="rId1" Type="http://schemas.openxmlformats.org/officeDocument/2006/relationships/slideLayout" Target="../slideLayouts/slideLayout25.xml"/><Relationship Id="rId4" Type="http://schemas.openxmlformats.org/officeDocument/2006/relationships/image" Target="../media/image3.jpg"/></Relationships>
</file>

<file path=ppt/slides/_rels/slide2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4.xml"/><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2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7.xml"/><Relationship Id="rId1" Type="http://schemas.openxmlformats.org/officeDocument/2006/relationships/slideLayout" Target="../slideLayouts/slideLayout28.xml"/></Relationships>
</file>

<file path=ppt/slides/_rels/slide2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8.xml"/><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9.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chart" Target="../charts/chart1.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chart" Target="../charts/char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chart" Target="../charts/chart5.xml"/><Relationship Id="rId5" Type="http://schemas.openxmlformats.org/officeDocument/2006/relationships/image" Target="../media/image5.png"/><Relationship Id="rId4" Type="http://schemas.openxmlformats.org/officeDocument/2006/relationships/chart" Target="../charts/char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ctrTitle"/>
          </p:nvPr>
        </p:nvSpPr>
        <p:spPr>
          <a:xfrm>
            <a:off x="1343472" y="521478"/>
            <a:ext cx="10363200" cy="1470025"/>
          </a:xfrm>
        </p:spPr>
        <p:txBody>
          <a:bodyPr/>
          <a:lstStyle/>
          <a:p>
            <a:r>
              <a:rPr lang="en-AU" dirty="0"/>
              <a:t>The Southern NSW Cotton survey</a:t>
            </a:r>
            <a:br>
              <a:rPr lang="en-AU" dirty="0"/>
            </a:br>
            <a:r>
              <a:rPr lang="en-AU" dirty="0"/>
              <a:t> 2025/26 season</a:t>
            </a:r>
          </a:p>
        </p:txBody>
      </p:sp>
      <p:sp>
        <p:nvSpPr>
          <p:cNvPr id="3" name="Subtitle 2">
            <a:extLst>
              <a:ext uri="{FF2B5EF4-FFF2-40B4-BE49-F238E27FC236}">
                <a16:creationId xmlns:a16="http://schemas.microsoft.com/office/drawing/2014/main" id="{10F83E24-4F13-458B-9DAA-84D05DBF78EF}"/>
              </a:ext>
            </a:extLst>
          </p:cNvPr>
          <p:cNvSpPr>
            <a:spLocks noGrp="1"/>
          </p:cNvSpPr>
          <p:nvPr>
            <p:ph type="subTitle" idx="1"/>
          </p:nvPr>
        </p:nvSpPr>
        <p:spPr>
          <a:xfrm>
            <a:off x="720407" y="2712620"/>
            <a:ext cx="5383481" cy="1655762"/>
          </a:xfrm>
        </p:spPr>
        <p:txBody>
          <a:bodyPr>
            <a:normAutofit lnSpcReduction="10000"/>
          </a:bodyPr>
          <a:lstStyle/>
          <a:p>
            <a:r>
              <a:rPr lang="en-AU" dirty="0"/>
              <a:t>Kieran O’Keeffe</a:t>
            </a:r>
          </a:p>
          <a:p>
            <a:r>
              <a:rPr lang="en-AU" dirty="0"/>
              <a:t>Regional Extension Officer</a:t>
            </a:r>
          </a:p>
          <a:p>
            <a:r>
              <a:rPr lang="en-AU" dirty="0"/>
              <a:t>CottonInfo Southern NSW</a:t>
            </a:r>
          </a:p>
        </p:txBody>
      </p:sp>
      <p:sp>
        <p:nvSpPr>
          <p:cNvPr id="8" name="Title 1"/>
          <p:cNvSpPr txBox="1">
            <a:spLocks/>
          </p:cNvSpPr>
          <p:nvPr/>
        </p:nvSpPr>
        <p:spPr>
          <a:xfrm>
            <a:off x="3183024" y="2942948"/>
            <a:ext cx="5829300" cy="1102519"/>
          </a:xfrm>
          <a:prstGeom prst="rect">
            <a:avLst/>
          </a:prstGeom>
        </p:spPr>
        <p:txBody>
          <a:bodyPr vert="horz" lIns="68580" tIns="34290" rIns="68580" bIns="3429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AU" sz="1500" dirty="0">
                <a:solidFill>
                  <a:schemeClr val="tx1">
                    <a:lumMod val="50000"/>
                    <a:lumOff val="50000"/>
                  </a:schemeClr>
                </a:solidFill>
                <a:latin typeface="Franklin Gothic Book" panose="020B0503020102020204" pitchFamily="34" charset="0"/>
              </a:rPr>
              <a:t>	</a:t>
            </a:r>
          </a:p>
        </p:txBody>
      </p:sp>
      <p:pic>
        <p:nvPicPr>
          <p:cNvPr id="5" name="Picture 4" descr="A tractor working in a field&#10;&#10;Description automatically generated">
            <a:extLst>
              <a:ext uri="{FF2B5EF4-FFF2-40B4-BE49-F238E27FC236}">
                <a16:creationId xmlns:a16="http://schemas.microsoft.com/office/drawing/2014/main" id="{AC973C72-9672-B0E1-34B0-2ECE7284D5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07968" y="2204864"/>
            <a:ext cx="6384032" cy="3960440"/>
          </a:xfrm>
          <a:prstGeom prst="rect">
            <a:avLst/>
          </a:prstGeom>
        </p:spPr>
      </p:pic>
      <p:pic>
        <p:nvPicPr>
          <p:cNvPr id="2" name="Picture 1" descr="A logo with text and a cloud&#10;&#10;AI-generated content may be incorrect.">
            <a:extLst>
              <a:ext uri="{FF2B5EF4-FFF2-40B4-BE49-F238E27FC236}">
                <a16:creationId xmlns:a16="http://schemas.microsoft.com/office/drawing/2014/main" id="{03C42C11-FF77-894E-DF93-EEF8886BC00E}"/>
              </a:ext>
            </a:extLst>
          </p:cNvPr>
          <p:cNvPicPr>
            <a:picLocks noChangeAspect="1"/>
          </p:cNvPicPr>
          <p:nvPr/>
        </p:nvPicPr>
        <p:blipFill>
          <a:blip r:embed="rId4"/>
          <a:stretch>
            <a:fillRect/>
          </a:stretch>
        </p:blipFill>
        <p:spPr>
          <a:xfrm>
            <a:off x="90533" y="-133345"/>
            <a:ext cx="2448177" cy="2448177"/>
          </a:xfrm>
          <a:prstGeom prst="rect">
            <a:avLst/>
          </a:prstGeom>
        </p:spPr>
      </p:pic>
      <p:pic>
        <p:nvPicPr>
          <p:cNvPr id="9" name="Picture 2" descr="A group of white logos&#10;&#10;AI-generated content may be incorrect.">
            <a:extLst>
              <a:ext uri="{FF2B5EF4-FFF2-40B4-BE49-F238E27FC236}">
                <a16:creationId xmlns:a16="http://schemas.microsoft.com/office/drawing/2014/main" id="{2D14369E-082E-BFD4-84E6-FF87AF441BC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5073098"/>
            <a:ext cx="12207131" cy="1825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1140129"/>
      </p:ext>
    </p:extLst>
  </p:cSld>
  <p:clrMapOvr>
    <a:masterClrMapping/>
  </p:clrMapOvr>
  <mc:AlternateContent xmlns:mc="http://schemas.openxmlformats.org/markup-compatibility/2006" xmlns:p14="http://schemas.microsoft.com/office/powerpoint/2010/main">
    <mc:Choice Requires="p14">
      <p:transition spd="slow" p14:dur="2000" advTm="29410"/>
    </mc:Choice>
    <mc:Fallback xmlns="">
      <p:transition spd="slow" advTm="2941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r>
              <a:rPr lang="en-AU" dirty="0"/>
              <a:t>Highest yielding field varieties.</a:t>
            </a:r>
          </a:p>
        </p:txBody>
      </p:sp>
      <p:graphicFrame>
        <p:nvGraphicFramePr>
          <p:cNvPr id="4" name="Chart 3"/>
          <p:cNvGraphicFramePr>
            <a:graphicFrameLocks/>
          </p:cNvGraphicFramePr>
          <p:nvPr/>
        </p:nvGraphicFramePr>
        <p:xfrm>
          <a:off x="2838450" y="4437112"/>
          <a:ext cx="4121647" cy="749250"/>
        </p:xfrm>
        <a:graphic>
          <a:graphicData uri="http://schemas.openxmlformats.org/drawingml/2006/chart">
            <c:chart xmlns:c="http://schemas.openxmlformats.org/drawingml/2006/chart" xmlns:r="http://schemas.openxmlformats.org/officeDocument/2006/relationships" r:id="rId3"/>
          </a:graphicData>
        </a:graphic>
      </p:graphicFrame>
      <p:pic>
        <p:nvPicPr>
          <p:cNvPr id="9" name="Picture 8" descr="A logo with text and a cloud&#10;&#10;AI-generated content may be incorrect.">
            <a:extLst>
              <a:ext uri="{FF2B5EF4-FFF2-40B4-BE49-F238E27FC236}">
                <a16:creationId xmlns:a16="http://schemas.microsoft.com/office/drawing/2014/main" id="{99EA095F-4C16-6201-3D59-7FA9FCEF42B0}"/>
              </a:ext>
            </a:extLst>
          </p:cNvPr>
          <p:cNvPicPr>
            <a:picLocks noChangeAspect="1"/>
          </p:cNvPicPr>
          <p:nvPr/>
        </p:nvPicPr>
        <p:blipFill>
          <a:blip r:embed="rId4"/>
          <a:stretch>
            <a:fillRect/>
          </a:stretch>
        </p:blipFill>
        <p:spPr>
          <a:xfrm>
            <a:off x="90533" y="-133345"/>
            <a:ext cx="2189043" cy="2189043"/>
          </a:xfrm>
          <a:prstGeom prst="rect">
            <a:avLst/>
          </a:prstGeom>
        </p:spPr>
      </p:pic>
      <p:graphicFrame>
        <p:nvGraphicFramePr>
          <p:cNvPr id="3" name="Content Placeholder 2">
            <a:extLst>
              <a:ext uri="{FF2B5EF4-FFF2-40B4-BE49-F238E27FC236}">
                <a16:creationId xmlns:a16="http://schemas.microsoft.com/office/drawing/2014/main" id="{37F343C5-4BF3-206E-6FC6-ADB0A41532C3}"/>
              </a:ext>
            </a:extLst>
          </p:cNvPr>
          <p:cNvGraphicFramePr>
            <a:graphicFrameLocks noGrp="1"/>
          </p:cNvGraphicFramePr>
          <p:nvPr>
            <p:ph idx="1"/>
            <p:extLst>
              <p:ext uri="{D42A27DB-BD31-4B8C-83A1-F6EECF244321}">
                <p14:modId xmlns:p14="http://schemas.microsoft.com/office/powerpoint/2010/main" val="4071609710"/>
              </p:ext>
            </p:extLst>
          </p:nvPr>
        </p:nvGraphicFramePr>
        <p:xfrm>
          <a:off x="609600" y="1600200"/>
          <a:ext cx="10972800" cy="4525963"/>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24534227"/>
      </p:ext>
    </p:extLst>
  </p:cSld>
  <p:clrMapOvr>
    <a:masterClrMapping/>
  </p:clrMapOvr>
  <mc:AlternateContent xmlns:mc="http://schemas.openxmlformats.org/markup-compatibility/2006" xmlns:p14="http://schemas.microsoft.com/office/powerpoint/2010/main">
    <mc:Choice Requires="p14">
      <p:transition spd="slow" p14:dur="2000" advTm="33086"/>
    </mc:Choice>
    <mc:Fallback xmlns="">
      <p:transition spd="slow" advTm="33086"/>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2024596-BC88-DA76-963F-F398D6B184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3500" y="604837"/>
            <a:ext cx="9525000" cy="5648325"/>
          </a:xfrm>
          <a:prstGeom prst="rect">
            <a:avLst/>
          </a:prstGeom>
        </p:spPr>
      </p:pic>
    </p:spTree>
    <p:extLst>
      <p:ext uri="{BB962C8B-B14F-4D97-AF65-F5344CB8AC3E}">
        <p14:creationId xmlns:p14="http://schemas.microsoft.com/office/powerpoint/2010/main" val="32332843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67CEA7-97BC-61C0-A467-5888EAE26F99}"/>
              </a:ext>
            </a:extLst>
          </p:cNvPr>
          <p:cNvSpPr>
            <a:spLocks noGrp="1"/>
          </p:cNvSpPr>
          <p:nvPr>
            <p:ph type="title"/>
          </p:nvPr>
        </p:nvSpPr>
        <p:spPr/>
        <p:txBody>
          <a:bodyPr>
            <a:noAutofit/>
          </a:bodyPr>
          <a:lstStyle/>
          <a:p>
            <a:r>
              <a:rPr lang="en-US" sz="3600" b="1" i="0" u="none" strike="noStrike" dirty="0">
                <a:solidFill>
                  <a:srgbClr val="333333"/>
                </a:solidFill>
                <a:effectLst/>
                <a:latin typeface="Arial" panose="020B0604020202020204" pitchFamily="34" charset="0"/>
              </a:rPr>
              <a:t>To what do you attribute the success of this field (consider things within your control)?</a:t>
            </a:r>
            <a:r>
              <a:rPr lang="en-US" sz="3600" b="1" dirty="0"/>
              <a:t> </a:t>
            </a:r>
            <a:endParaRPr lang="en-AU" sz="3600" b="1" dirty="0"/>
          </a:p>
        </p:txBody>
      </p:sp>
      <p:graphicFrame>
        <p:nvGraphicFramePr>
          <p:cNvPr id="4" name="Chart 3"/>
          <p:cNvGraphicFramePr>
            <a:graphicFrameLocks/>
          </p:cNvGraphicFramePr>
          <p:nvPr/>
        </p:nvGraphicFramePr>
        <p:xfrm>
          <a:off x="2838450" y="4437112"/>
          <a:ext cx="4121647" cy="74925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2B806D86-E665-0B77-B4E9-8F21E1E2A303}"/>
              </a:ext>
            </a:extLst>
          </p:cNvPr>
          <p:cNvSpPr txBox="1"/>
          <p:nvPr/>
        </p:nvSpPr>
        <p:spPr>
          <a:xfrm>
            <a:off x="983432" y="1916832"/>
            <a:ext cx="9793088" cy="5785623"/>
          </a:xfrm>
          <a:prstGeom prst="rect">
            <a:avLst/>
          </a:prstGeom>
          <a:noFill/>
        </p:spPr>
        <p:txBody>
          <a:bodyPr wrap="square">
            <a:spAutoFit/>
          </a:bodyPr>
          <a:lstStyle/>
          <a:p>
            <a:pPr marL="457200" indent="-457200">
              <a:spcAft>
                <a:spcPts val="800"/>
              </a:spcAft>
              <a:buFont typeface="Arial" panose="020B0604020202020204" pitchFamily="34" charset="0"/>
              <a:buChar char="•"/>
            </a:pPr>
            <a:r>
              <a:rPr lang="en-AU" sz="2800" dirty="0"/>
              <a:t>Good ground prep and rotation. Carrying out operations on time. </a:t>
            </a:r>
          </a:p>
          <a:p>
            <a:pPr marL="457200" indent="-457200">
              <a:spcAft>
                <a:spcPts val="800"/>
              </a:spcAft>
              <a:buFont typeface="Arial" panose="020B0604020202020204" pitchFamily="34" charset="0"/>
              <a:buChar char="•"/>
            </a:pPr>
            <a:r>
              <a:rPr lang="en-AU" sz="2800" dirty="0"/>
              <a:t>Soil prep was good which helped with fast germination and good field layout enabled timely irrigations during heat </a:t>
            </a:r>
          </a:p>
          <a:p>
            <a:pPr marL="457200" indent="-457200">
              <a:spcAft>
                <a:spcPts val="800"/>
              </a:spcAft>
              <a:buFont typeface="Arial" panose="020B0604020202020204" pitchFamily="34" charset="0"/>
              <a:buChar char="•"/>
            </a:pPr>
            <a:r>
              <a:rPr lang="en-AU" sz="2800" dirty="0"/>
              <a:t>Soil moisture monitoring during heatwave, foliar </a:t>
            </a:r>
            <a:r>
              <a:rPr lang="en-AU" sz="2800" dirty="0" err="1"/>
              <a:t>fert</a:t>
            </a:r>
            <a:r>
              <a:rPr lang="en-AU" sz="2800" dirty="0"/>
              <a:t> program. </a:t>
            </a:r>
          </a:p>
          <a:p>
            <a:pPr marL="457200" indent="-457200">
              <a:spcAft>
                <a:spcPts val="800"/>
              </a:spcAft>
              <a:buFont typeface="Arial" panose="020B0604020202020204" pitchFamily="34" charset="0"/>
              <a:buChar char="•"/>
            </a:pPr>
            <a:r>
              <a:rPr lang="en-AU" sz="2800" dirty="0"/>
              <a:t>Pre-irrigating and 619 variety having better vigour to handle the cold in October and wind in November. </a:t>
            </a:r>
          </a:p>
          <a:p>
            <a:pPr marL="457200" indent="-457200">
              <a:spcAft>
                <a:spcPts val="800"/>
              </a:spcAft>
              <a:buFont typeface="Arial" panose="020B0604020202020204" pitchFamily="34" charset="0"/>
              <a:buChar char="•"/>
            </a:pPr>
            <a:r>
              <a:rPr lang="en-AU" sz="2800" dirty="0"/>
              <a:t>See below</a:t>
            </a:r>
          </a:p>
          <a:p>
            <a:endParaRPr lang="en-AU" sz="2800" dirty="0"/>
          </a:p>
          <a:p>
            <a:endParaRPr lang="en-AU" sz="2800" dirty="0"/>
          </a:p>
          <a:p>
            <a:endParaRPr lang="en-AU" sz="2800" dirty="0"/>
          </a:p>
          <a:p>
            <a:pPr marL="457200">
              <a:lnSpc>
                <a:spcPct val="107000"/>
              </a:lnSpc>
              <a:spcAft>
                <a:spcPts val="800"/>
              </a:spcAft>
            </a:pP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descr="A logo with text and a cloud&#10;&#10;AI-generated content may be incorrect.">
            <a:extLst>
              <a:ext uri="{FF2B5EF4-FFF2-40B4-BE49-F238E27FC236}">
                <a16:creationId xmlns:a16="http://schemas.microsoft.com/office/drawing/2014/main" id="{46C66803-5078-AC66-70FC-66813A62816F}"/>
              </a:ext>
            </a:extLst>
          </p:cNvPr>
          <p:cNvPicPr>
            <a:picLocks noChangeAspect="1"/>
          </p:cNvPicPr>
          <p:nvPr/>
        </p:nvPicPr>
        <p:blipFill>
          <a:blip r:embed="rId4"/>
          <a:stretch>
            <a:fillRect/>
          </a:stretch>
        </p:blipFill>
        <p:spPr>
          <a:xfrm>
            <a:off x="9912424" y="4809643"/>
            <a:ext cx="2053776" cy="2053776"/>
          </a:xfrm>
          <a:prstGeom prst="rect">
            <a:avLst/>
          </a:prstGeom>
        </p:spPr>
      </p:pic>
    </p:spTree>
    <p:extLst>
      <p:ext uri="{BB962C8B-B14F-4D97-AF65-F5344CB8AC3E}">
        <p14:creationId xmlns:p14="http://schemas.microsoft.com/office/powerpoint/2010/main" val="4261689093"/>
      </p:ext>
    </p:extLst>
  </p:cSld>
  <p:clrMapOvr>
    <a:masterClrMapping/>
  </p:clrMapOvr>
  <mc:AlternateContent xmlns:mc="http://schemas.openxmlformats.org/markup-compatibility/2006" xmlns:p14="http://schemas.microsoft.com/office/powerpoint/2010/main">
    <mc:Choice Requires="p14">
      <p:transition spd="slow" p14:dur="2000" advTm="33086"/>
    </mc:Choice>
    <mc:Fallback xmlns="">
      <p:transition spd="slow" advTm="33086"/>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p:txBody>
          <a:bodyPr>
            <a:normAutofit fontScale="90000"/>
          </a:bodyPr>
          <a:lstStyle/>
          <a:p>
            <a:r>
              <a:rPr lang="en-GB" dirty="0"/>
              <a:t>Q9: Please indicate planting conditions with respect to moisture.</a:t>
            </a:r>
            <a:endParaRPr dirty="0"/>
          </a:p>
        </p:txBody>
      </p:sp>
      <p:sp>
        <p:nvSpPr>
          <p:cNvPr id="3" name="Title"/>
          <p:cNvSpPr>
            <a:spLocks noGrp="1"/>
          </p:cNvSpPr>
          <p:nvPr>
            <p:ph type="body" sz="quarter" idx="14"/>
          </p:nvPr>
        </p:nvSpPr>
        <p:spPr/>
        <p:txBody>
          <a:bodyPr>
            <a:normAutofit fontScale="55000" lnSpcReduction="20000"/>
          </a:bodyPr>
          <a:lstStyle/>
          <a:p>
            <a:r>
              <a:rPr lang="en-GB" dirty="0"/>
              <a:t>Answered: 14   Skipped: 1</a:t>
            </a:r>
            <a:endParaRPr dirty="0"/>
          </a:p>
        </p:txBody>
      </p:sp>
      <p:graphicFrame>
        <p:nvGraphicFramePr>
          <p:cNvPr id="4" name="Chart Placeholder"/>
          <p:cNvGraphicFramePr>
            <a:graphicFrameLocks noGrp="1"/>
          </p:cNvGraphicFramePr>
          <p:nvPr>
            <p:extLst>
              <p:ext uri="{D42A27DB-BD31-4B8C-83A1-F6EECF244321}">
                <p14:modId xmlns:p14="http://schemas.microsoft.com/office/powerpoint/2010/main" val="3264849954"/>
              </p:ext>
            </p:extLst>
          </p:nvPr>
        </p:nvGraphicFramePr>
        <p:xfrm>
          <a:off x="1463041" y="1399545"/>
          <a:ext cx="9331569" cy="4758684"/>
        </p:xfrm>
        <a:graphic>
          <a:graphicData uri="http://schemas.openxmlformats.org/drawingml/2006/chart">
            <c:chart xmlns:c="http://schemas.openxmlformats.org/drawingml/2006/chart" xmlns:r="http://schemas.openxmlformats.org/officeDocument/2006/relationships" r:id="rId3"/>
          </a:graphicData>
        </a:graphic>
      </p:graphicFrame>
      <p:pic>
        <p:nvPicPr>
          <p:cNvPr id="6" name="Picture 5" descr="A logo with text and a cloud&#10;&#10;AI-generated content may be incorrect.">
            <a:extLst>
              <a:ext uri="{FF2B5EF4-FFF2-40B4-BE49-F238E27FC236}">
                <a16:creationId xmlns:a16="http://schemas.microsoft.com/office/drawing/2014/main" id="{603AB504-0F8E-8B41-39A6-EEAF219D3DA8}"/>
              </a:ext>
            </a:extLst>
          </p:cNvPr>
          <p:cNvPicPr>
            <a:picLocks noChangeAspect="1"/>
          </p:cNvPicPr>
          <p:nvPr/>
        </p:nvPicPr>
        <p:blipFill>
          <a:blip r:embed="rId4"/>
          <a:stretch>
            <a:fillRect/>
          </a:stretch>
        </p:blipFill>
        <p:spPr>
          <a:xfrm>
            <a:off x="263352" y="4765738"/>
            <a:ext cx="2053776" cy="2053776"/>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2711624" y="1647652"/>
            <a:ext cx="8812560" cy="4709119"/>
          </a:xfrm>
        </p:spPr>
        <p:txBody>
          <a:bodyPr/>
          <a:lstStyle/>
          <a:p>
            <a:r>
              <a:rPr lang="en-AU" dirty="0"/>
              <a:t>Total Income/ha $ 8174 </a:t>
            </a:r>
          </a:p>
          <a:p>
            <a:r>
              <a:rPr lang="en-AU" dirty="0"/>
              <a:t>Variable cost/ha $ 5242</a:t>
            </a:r>
          </a:p>
          <a:p>
            <a:r>
              <a:rPr lang="en-AU" dirty="0"/>
              <a:t>Gross margin/ha $ 2932</a:t>
            </a:r>
          </a:p>
          <a:p>
            <a:r>
              <a:rPr lang="en-AU" dirty="0"/>
              <a:t>GM/ML $ 293</a:t>
            </a:r>
          </a:p>
          <a:p>
            <a:r>
              <a:rPr lang="en-AU" dirty="0"/>
              <a:t>Average water use 10  ML/ha</a:t>
            </a:r>
          </a:p>
        </p:txBody>
      </p:sp>
      <p:sp>
        <p:nvSpPr>
          <p:cNvPr id="3" name="Title 2"/>
          <p:cNvSpPr>
            <a:spLocks noGrp="1"/>
          </p:cNvSpPr>
          <p:nvPr>
            <p:ph type="title" idx="4294967295"/>
          </p:nvPr>
        </p:nvSpPr>
        <p:spPr>
          <a:xfrm>
            <a:off x="1524000" y="274638"/>
            <a:ext cx="8229600" cy="1143000"/>
          </a:xfrm>
          <a:prstGeom prst="rect">
            <a:avLst/>
          </a:prstGeom>
        </p:spPr>
        <p:txBody>
          <a:bodyPr/>
          <a:lstStyle/>
          <a:p>
            <a:r>
              <a:rPr lang="en-AU" dirty="0"/>
              <a:t>Gross margins 2026 (averages)</a:t>
            </a:r>
          </a:p>
        </p:txBody>
      </p:sp>
      <p:pic>
        <p:nvPicPr>
          <p:cNvPr id="6" name="Picture 5" descr="A logo with text and a cloud&#10;&#10;AI-generated content may be incorrect.">
            <a:extLst>
              <a:ext uri="{FF2B5EF4-FFF2-40B4-BE49-F238E27FC236}">
                <a16:creationId xmlns:a16="http://schemas.microsoft.com/office/drawing/2014/main" id="{7E70D765-6533-35E4-02DA-8C9671823C6D}"/>
              </a:ext>
            </a:extLst>
          </p:cNvPr>
          <p:cNvPicPr>
            <a:picLocks noChangeAspect="1"/>
          </p:cNvPicPr>
          <p:nvPr/>
        </p:nvPicPr>
        <p:blipFill>
          <a:blip r:embed="rId3"/>
          <a:stretch>
            <a:fillRect/>
          </a:stretch>
        </p:blipFill>
        <p:spPr>
          <a:xfrm>
            <a:off x="268502" y="44624"/>
            <a:ext cx="1800200" cy="1800200"/>
          </a:xfrm>
          <a:prstGeom prst="rect">
            <a:avLst/>
          </a:prstGeom>
        </p:spPr>
      </p:pic>
    </p:spTree>
    <p:extLst>
      <p:ext uri="{BB962C8B-B14F-4D97-AF65-F5344CB8AC3E}">
        <p14:creationId xmlns:p14="http://schemas.microsoft.com/office/powerpoint/2010/main" val="25885282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logo with text and a cloud&#10;&#10;AI-generated content may be incorrect.">
            <a:extLst>
              <a:ext uri="{FF2B5EF4-FFF2-40B4-BE49-F238E27FC236}">
                <a16:creationId xmlns:a16="http://schemas.microsoft.com/office/drawing/2014/main" id="{CF1648FF-97F6-2AED-1242-B1CC5F250C0D}"/>
              </a:ext>
            </a:extLst>
          </p:cNvPr>
          <p:cNvPicPr>
            <a:picLocks noChangeAspect="1"/>
          </p:cNvPicPr>
          <p:nvPr/>
        </p:nvPicPr>
        <p:blipFill>
          <a:blip r:embed="rId3"/>
          <a:stretch>
            <a:fillRect/>
          </a:stretch>
        </p:blipFill>
        <p:spPr>
          <a:xfrm>
            <a:off x="268502" y="44624"/>
            <a:ext cx="1800200" cy="1800200"/>
          </a:xfrm>
          <a:prstGeom prst="rect">
            <a:avLst/>
          </a:prstGeom>
        </p:spPr>
      </p:pic>
      <p:graphicFrame>
        <p:nvGraphicFramePr>
          <p:cNvPr id="5" name="Table 4">
            <a:extLst>
              <a:ext uri="{FF2B5EF4-FFF2-40B4-BE49-F238E27FC236}">
                <a16:creationId xmlns:a16="http://schemas.microsoft.com/office/drawing/2014/main" id="{61319523-8CFA-4D7F-A3B5-2ADE2608763F}"/>
              </a:ext>
            </a:extLst>
          </p:cNvPr>
          <p:cNvGraphicFramePr>
            <a:graphicFrameLocks noGrp="1"/>
          </p:cNvGraphicFramePr>
          <p:nvPr/>
        </p:nvGraphicFramePr>
        <p:xfrm>
          <a:off x="2127250" y="1427163"/>
          <a:ext cx="7937500" cy="4005580"/>
        </p:xfrm>
        <a:graphic>
          <a:graphicData uri="http://schemas.openxmlformats.org/drawingml/2006/table">
            <a:tbl>
              <a:tblPr>
                <a:tableStyleId>{5C22544A-7EE6-4342-B048-85BDC9FD1C3A}</a:tableStyleId>
              </a:tblPr>
              <a:tblGrid>
                <a:gridCol w="1587500">
                  <a:extLst>
                    <a:ext uri="{9D8B030D-6E8A-4147-A177-3AD203B41FA5}">
                      <a16:colId xmlns:a16="http://schemas.microsoft.com/office/drawing/2014/main" val="3484557011"/>
                    </a:ext>
                  </a:extLst>
                </a:gridCol>
                <a:gridCol w="1587500">
                  <a:extLst>
                    <a:ext uri="{9D8B030D-6E8A-4147-A177-3AD203B41FA5}">
                      <a16:colId xmlns:a16="http://schemas.microsoft.com/office/drawing/2014/main" val="2025699113"/>
                    </a:ext>
                  </a:extLst>
                </a:gridCol>
                <a:gridCol w="1587500">
                  <a:extLst>
                    <a:ext uri="{9D8B030D-6E8A-4147-A177-3AD203B41FA5}">
                      <a16:colId xmlns:a16="http://schemas.microsoft.com/office/drawing/2014/main" val="3859485668"/>
                    </a:ext>
                  </a:extLst>
                </a:gridCol>
                <a:gridCol w="1587500">
                  <a:extLst>
                    <a:ext uri="{9D8B030D-6E8A-4147-A177-3AD203B41FA5}">
                      <a16:colId xmlns:a16="http://schemas.microsoft.com/office/drawing/2014/main" val="2001882350"/>
                    </a:ext>
                  </a:extLst>
                </a:gridCol>
                <a:gridCol w="1587500">
                  <a:extLst>
                    <a:ext uri="{9D8B030D-6E8A-4147-A177-3AD203B41FA5}">
                      <a16:colId xmlns:a16="http://schemas.microsoft.com/office/drawing/2014/main" val="3285673097"/>
                    </a:ext>
                  </a:extLst>
                </a:gridCol>
              </a:tblGrid>
              <a:tr h="1001395">
                <a:tc>
                  <a:txBody>
                    <a:bodyPr/>
                    <a:lstStyle/>
                    <a:p>
                      <a:pPr algn="ctr" fontAlgn="b">
                        <a:buNone/>
                      </a:pPr>
                      <a:r>
                        <a:rPr lang="en-AU" sz="1100" u="none" strike="noStrike">
                          <a:effectLst/>
                        </a:rPr>
                        <a:t> </a:t>
                      </a:r>
                      <a:endParaRPr lang="en-AU" sz="1100" b="0" i="0" u="none" strike="noStrike">
                        <a:solidFill>
                          <a:srgbClr val="000000"/>
                        </a:solidFill>
                        <a:effectLst/>
                        <a:latin typeface="Aptos Narrow" panose="020B0004020202020204" pitchFamily="34" charset="0"/>
                      </a:endParaRPr>
                    </a:p>
                  </a:txBody>
                  <a:tcPr marL="4763" marR="4763" marT="4763" marB="0" anchor="b"/>
                </a:tc>
                <a:tc>
                  <a:txBody>
                    <a:bodyPr/>
                    <a:lstStyle/>
                    <a:p>
                      <a:pPr algn="ctr" rtl="0" fontAlgn="b">
                        <a:buNone/>
                      </a:pPr>
                      <a:r>
                        <a:rPr lang="en-AU" sz="2400" u="none" strike="noStrike">
                          <a:effectLst/>
                        </a:rPr>
                        <a:t>Income /ha</a:t>
                      </a:r>
                      <a:endParaRPr lang="en-AU" sz="2400" b="1" i="0" u="none" strike="noStrike">
                        <a:solidFill>
                          <a:srgbClr val="000000"/>
                        </a:solidFill>
                        <a:effectLst/>
                        <a:latin typeface="Calibri" panose="020F0502020204030204" pitchFamily="34" charset="0"/>
                      </a:endParaRPr>
                    </a:p>
                  </a:txBody>
                  <a:tcPr marL="4763" marR="4763" marT="4763" marB="0" anchor="b"/>
                </a:tc>
                <a:tc>
                  <a:txBody>
                    <a:bodyPr/>
                    <a:lstStyle/>
                    <a:p>
                      <a:pPr algn="ctr" rtl="0" fontAlgn="b">
                        <a:buNone/>
                      </a:pPr>
                      <a:r>
                        <a:rPr lang="en-AU" sz="2400" u="none" strike="noStrike">
                          <a:effectLst/>
                        </a:rPr>
                        <a:t>Variable costs /ha</a:t>
                      </a:r>
                      <a:endParaRPr lang="en-AU" sz="2400" b="1" i="0" u="none" strike="noStrike">
                        <a:solidFill>
                          <a:srgbClr val="000000"/>
                        </a:solidFill>
                        <a:effectLst/>
                        <a:latin typeface="Calibri" panose="020F0502020204030204" pitchFamily="34" charset="0"/>
                      </a:endParaRPr>
                    </a:p>
                  </a:txBody>
                  <a:tcPr marL="4763" marR="4763" marT="4763" marB="0" anchor="b"/>
                </a:tc>
                <a:tc>
                  <a:txBody>
                    <a:bodyPr/>
                    <a:lstStyle/>
                    <a:p>
                      <a:pPr algn="ctr" rtl="0" fontAlgn="b">
                        <a:buNone/>
                      </a:pPr>
                      <a:r>
                        <a:rPr lang="en-AU" sz="2400" u="none" strike="noStrike">
                          <a:effectLst/>
                        </a:rPr>
                        <a:t>GM/ha</a:t>
                      </a:r>
                      <a:endParaRPr lang="en-AU" sz="2400" b="1" i="0" u="none" strike="noStrike">
                        <a:solidFill>
                          <a:srgbClr val="000000"/>
                        </a:solidFill>
                        <a:effectLst/>
                        <a:latin typeface="Calibri" panose="020F0502020204030204" pitchFamily="34" charset="0"/>
                      </a:endParaRPr>
                    </a:p>
                  </a:txBody>
                  <a:tcPr marL="4763" marR="4763" marT="4763" marB="0" anchor="b"/>
                </a:tc>
                <a:tc>
                  <a:txBody>
                    <a:bodyPr/>
                    <a:lstStyle/>
                    <a:p>
                      <a:pPr algn="ctr" rtl="0" fontAlgn="b">
                        <a:buNone/>
                      </a:pPr>
                      <a:r>
                        <a:rPr lang="en-AU" sz="2400" u="none" strike="noStrike">
                          <a:effectLst/>
                        </a:rPr>
                        <a:t>GM/ML</a:t>
                      </a:r>
                      <a:endParaRPr lang="en-AU" sz="2400" b="1" i="0" u="none" strike="noStrike">
                        <a:solidFill>
                          <a:srgbClr val="00000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3743470"/>
                  </a:ext>
                </a:extLst>
              </a:tr>
              <a:tr h="1001395">
                <a:tc>
                  <a:txBody>
                    <a:bodyPr/>
                    <a:lstStyle/>
                    <a:p>
                      <a:pPr algn="r" rtl="0" fontAlgn="b">
                        <a:buNone/>
                      </a:pPr>
                      <a:r>
                        <a:rPr lang="en-AU" sz="2400" u="none" strike="noStrike">
                          <a:effectLst/>
                        </a:rPr>
                        <a:t>Long term Average</a:t>
                      </a:r>
                      <a:endParaRPr lang="en-AU" sz="2400" b="1" i="0" u="none" strike="noStrike">
                        <a:solidFill>
                          <a:srgbClr val="000000"/>
                        </a:solidFill>
                        <a:effectLst/>
                        <a:latin typeface="Calibri" panose="020F0502020204030204" pitchFamily="34" charset="0"/>
                      </a:endParaRPr>
                    </a:p>
                  </a:txBody>
                  <a:tcPr marL="4763" marR="4763" marT="4763" marB="0" anchor="b"/>
                </a:tc>
                <a:tc>
                  <a:txBody>
                    <a:bodyPr/>
                    <a:lstStyle/>
                    <a:p>
                      <a:pPr algn="ctr" rtl="0" fontAlgn="b">
                        <a:buNone/>
                      </a:pPr>
                      <a:r>
                        <a:rPr lang="en-AU" sz="2400" u="none" strike="noStrike">
                          <a:effectLst/>
                        </a:rPr>
                        <a:t>$6,929</a:t>
                      </a:r>
                      <a:endParaRPr lang="en-AU" sz="2400" b="1" i="0" u="none" strike="noStrike">
                        <a:solidFill>
                          <a:srgbClr val="000000"/>
                        </a:solidFill>
                        <a:effectLst/>
                        <a:latin typeface="Calibri" panose="020F0502020204030204" pitchFamily="34" charset="0"/>
                      </a:endParaRPr>
                    </a:p>
                  </a:txBody>
                  <a:tcPr marL="4763" marR="4763" marT="4763" marB="0" anchor="b"/>
                </a:tc>
                <a:tc>
                  <a:txBody>
                    <a:bodyPr/>
                    <a:lstStyle/>
                    <a:p>
                      <a:pPr algn="ctr" rtl="0" fontAlgn="b">
                        <a:buNone/>
                      </a:pPr>
                      <a:r>
                        <a:rPr lang="en-AU" sz="2400" u="none" strike="noStrike">
                          <a:effectLst/>
                        </a:rPr>
                        <a:t>$3,797</a:t>
                      </a:r>
                      <a:endParaRPr lang="en-AU" sz="2400" b="1" i="0" u="none" strike="noStrike">
                        <a:solidFill>
                          <a:srgbClr val="000000"/>
                        </a:solidFill>
                        <a:effectLst/>
                        <a:latin typeface="Calibri" panose="020F0502020204030204" pitchFamily="34" charset="0"/>
                      </a:endParaRPr>
                    </a:p>
                  </a:txBody>
                  <a:tcPr marL="4763" marR="4763" marT="4763" marB="0" anchor="b"/>
                </a:tc>
                <a:tc>
                  <a:txBody>
                    <a:bodyPr/>
                    <a:lstStyle/>
                    <a:p>
                      <a:pPr algn="ctr" rtl="0" fontAlgn="b">
                        <a:buNone/>
                      </a:pPr>
                      <a:r>
                        <a:rPr lang="en-AU" sz="2400" u="none" strike="noStrike">
                          <a:effectLst/>
                        </a:rPr>
                        <a:t>$3,004</a:t>
                      </a:r>
                      <a:endParaRPr lang="en-AU" sz="2400" b="1" i="0" u="none" strike="noStrike">
                        <a:solidFill>
                          <a:srgbClr val="000000"/>
                        </a:solidFill>
                        <a:effectLst/>
                        <a:latin typeface="Calibri" panose="020F0502020204030204" pitchFamily="34" charset="0"/>
                      </a:endParaRPr>
                    </a:p>
                  </a:txBody>
                  <a:tcPr marL="4763" marR="4763" marT="4763" marB="0" anchor="b"/>
                </a:tc>
                <a:tc>
                  <a:txBody>
                    <a:bodyPr/>
                    <a:lstStyle/>
                    <a:p>
                      <a:pPr algn="ctr" rtl="0" fontAlgn="b">
                        <a:buNone/>
                      </a:pPr>
                      <a:r>
                        <a:rPr lang="en-AU" sz="2400" u="none" strike="noStrike">
                          <a:effectLst/>
                        </a:rPr>
                        <a:t>$300</a:t>
                      </a:r>
                      <a:endParaRPr lang="en-AU" sz="2400" b="1" i="0" u="none" strike="noStrike">
                        <a:solidFill>
                          <a:srgbClr val="00000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3096210051"/>
                  </a:ext>
                </a:extLst>
              </a:tr>
              <a:tr h="1001395">
                <a:tc>
                  <a:txBody>
                    <a:bodyPr/>
                    <a:lstStyle/>
                    <a:p>
                      <a:pPr algn="r" rtl="0" fontAlgn="b">
                        <a:buNone/>
                      </a:pPr>
                      <a:r>
                        <a:rPr lang="en-AU" sz="2400" u="none" strike="noStrike">
                          <a:effectLst/>
                        </a:rPr>
                        <a:t>2026</a:t>
                      </a:r>
                      <a:endParaRPr lang="en-AU" sz="2400" b="1" i="0" u="none" strike="noStrike">
                        <a:solidFill>
                          <a:srgbClr val="000000"/>
                        </a:solidFill>
                        <a:effectLst/>
                        <a:latin typeface="Calibri" panose="020F0502020204030204" pitchFamily="34" charset="0"/>
                      </a:endParaRPr>
                    </a:p>
                  </a:txBody>
                  <a:tcPr marL="4763" marR="4763" marT="4763" marB="0" anchor="b"/>
                </a:tc>
                <a:tc>
                  <a:txBody>
                    <a:bodyPr/>
                    <a:lstStyle/>
                    <a:p>
                      <a:pPr algn="ctr" rtl="0" fontAlgn="b">
                        <a:buNone/>
                      </a:pPr>
                      <a:r>
                        <a:rPr lang="en-AU" sz="2400" u="none" strike="noStrike">
                          <a:effectLst/>
                        </a:rPr>
                        <a:t>$8,174</a:t>
                      </a:r>
                      <a:endParaRPr lang="en-AU" sz="2400" b="1" i="0" u="none" strike="noStrike">
                        <a:solidFill>
                          <a:srgbClr val="000000"/>
                        </a:solidFill>
                        <a:effectLst/>
                        <a:latin typeface="Calibri" panose="020F0502020204030204" pitchFamily="34" charset="0"/>
                      </a:endParaRPr>
                    </a:p>
                  </a:txBody>
                  <a:tcPr marL="4763" marR="4763" marT="4763" marB="0" anchor="b"/>
                </a:tc>
                <a:tc>
                  <a:txBody>
                    <a:bodyPr/>
                    <a:lstStyle/>
                    <a:p>
                      <a:pPr algn="ctr" rtl="0" fontAlgn="b">
                        <a:buNone/>
                      </a:pPr>
                      <a:r>
                        <a:rPr lang="en-AU" sz="2400" u="none" strike="noStrike">
                          <a:effectLst/>
                        </a:rPr>
                        <a:t>$5,242</a:t>
                      </a:r>
                      <a:endParaRPr lang="en-AU" sz="2400" b="1" i="0" u="none" strike="noStrike">
                        <a:solidFill>
                          <a:srgbClr val="000000"/>
                        </a:solidFill>
                        <a:effectLst/>
                        <a:latin typeface="Calibri" panose="020F0502020204030204" pitchFamily="34" charset="0"/>
                      </a:endParaRPr>
                    </a:p>
                  </a:txBody>
                  <a:tcPr marL="4763" marR="4763" marT="4763" marB="0" anchor="b"/>
                </a:tc>
                <a:tc>
                  <a:txBody>
                    <a:bodyPr/>
                    <a:lstStyle/>
                    <a:p>
                      <a:pPr algn="ctr" rtl="0" fontAlgn="b">
                        <a:buNone/>
                      </a:pPr>
                      <a:r>
                        <a:rPr lang="en-AU" sz="2400" u="none" strike="noStrike">
                          <a:effectLst/>
                        </a:rPr>
                        <a:t>$2,932</a:t>
                      </a:r>
                      <a:endParaRPr lang="en-AU" sz="2400" b="1" i="0" u="none" strike="noStrike">
                        <a:solidFill>
                          <a:srgbClr val="000000"/>
                        </a:solidFill>
                        <a:effectLst/>
                        <a:latin typeface="Calibri" panose="020F0502020204030204" pitchFamily="34" charset="0"/>
                      </a:endParaRPr>
                    </a:p>
                  </a:txBody>
                  <a:tcPr marL="4763" marR="4763" marT="4763" marB="0" anchor="b"/>
                </a:tc>
                <a:tc>
                  <a:txBody>
                    <a:bodyPr/>
                    <a:lstStyle/>
                    <a:p>
                      <a:pPr algn="ctr" rtl="0" fontAlgn="b">
                        <a:buNone/>
                      </a:pPr>
                      <a:r>
                        <a:rPr lang="en-AU" sz="2400" u="none" strike="noStrike">
                          <a:effectLst/>
                        </a:rPr>
                        <a:t>$293</a:t>
                      </a:r>
                      <a:endParaRPr lang="en-AU" sz="2400" b="1" i="0" u="none" strike="noStrike">
                        <a:solidFill>
                          <a:srgbClr val="00000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672928771"/>
                  </a:ext>
                </a:extLst>
              </a:tr>
              <a:tr h="1001395">
                <a:tc>
                  <a:txBody>
                    <a:bodyPr/>
                    <a:lstStyle/>
                    <a:p>
                      <a:pPr algn="r" rtl="0" fontAlgn="b">
                        <a:buNone/>
                      </a:pPr>
                      <a:r>
                        <a:rPr lang="en-AU" sz="2400" u="none" strike="noStrike">
                          <a:effectLst/>
                        </a:rPr>
                        <a:t>% OF LTA</a:t>
                      </a:r>
                      <a:endParaRPr lang="en-AU" sz="2400" b="1" i="0" u="none" strike="noStrike">
                        <a:solidFill>
                          <a:srgbClr val="000000"/>
                        </a:solidFill>
                        <a:effectLst/>
                        <a:latin typeface="Calibri" panose="020F0502020204030204" pitchFamily="34" charset="0"/>
                      </a:endParaRPr>
                    </a:p>
                  </a:txBody>
                  <a:tcPr marL="4763" marR="4763" marT="4763" marB="0" anchor="b"/>
                </a:tc>
                <a:tc>
                  <a:txBody>
                    <a:bodyPr/>
                    <a:lstStyle/>
                    <a:p>
                      <a:pPr algn="ctr" rtl="0" fontAlgn="b">
                        <a:buNone/>
                      </a:pPr>
                      <a:r>
                        <a:rPr lang="en-AU" sz="2400" u="none" strike="noStrike">
                          <a:effectLst/>
                        </a:rPr>
                        <a:t>117%</a:t>
                      </a:r>
                      <a:endParaRPr lang="en-AU" sz="2400" b="1" i="0" u="none" strike="noStrike">
                        <a:solidFill>
                          <a:srgbClr val="000000"/>
                        </a:solidFill>
                        <a:effectLst/>
                        <a:latin typeface="Calibri" panose="020F0502020204030204" pitchFamily="34" charset="0"/>
                      </a:endParaRPr>
                    </a:p>
                  </a:txBody>
                  <a:tcPr marL="4763" marR="4763" marT="4763" marB="0" anchor="b"/>
                </a:tc>
                <a:tc>
                  <a:txBody>
                    <a:bodyPr/>
                    <a:lstStyle/>
                    <a:p>
                      <a:pPr algn="ctr" rtl="0" fontAlgn="b">
                        <a:buNone/>
                      </a:pPr>
                      <a:r>
                        <a:rPr lang="en-AU" sz="2400" u="none" strike="noStrike">
                          <a:effectLst/>
                        </a:rPr>
                        <a:t>138%</a:t>
                      </a:r>
                      <a:endParaRPr lang="en-AU" sz="2400" b="1" i="0" u="none" strike="noStrike">
                        <a:solidFill>
                          <a:srgbClr val="000000"/>
                        </a:solidFill>
                        <a:effectLst/>
                        <a:latin typeface="Calibri" panose="020F0502020204030204" pitchFamily="34" charset="0"/>
                      </a:endParaRPr>
                    </a:p>
                  </a:txBody>
                  <a:tcPr marL="4763" marR="4763" marT="4763" marB="0" anchor="b"/>
                </a:tc>
                <a:tc>
                  <a:txBody>
                    <a:bodyPr/>
                    <a:lstStyle/>
                    <a:p>
                      <a:pPr algn="ctr" rtl="0" fontAlgn="b">
                        <a:buNone/>
                      </a:pPr>
                      <a:r>
                        <a:rPr lang="en-AU" sz="2400" u="none" strike="noStrike">
                          <a:effectLst/>
                        </a:rPr>
                        <a:t>97%</a:t>
                      </a:r>
                      <a:endParaRPr lang="en-AU" sz="2400" b="1" i="0" u="none" strike="noStrike">
                        <a:solidFill>
                          <a:srgbClr val="000000"/>
                        </a:solidFill>
                        <a:effectLst/>
                        <a:latin typeface="Calibri" panose="020F0502020204030204" pitchFamily="34" charset="0"/>
                      </a:endParaRPr>
                    </a:p>
                  </a:txBody>
                  <a:tcPr marL="4763" marR="4763" marT="4763" marB="0" anchor="b"/>
                </a:tc>
                <a:tc>
                  <a:txBody>
                    <a:bodyPr/>
                    <a:lstStyle/>
                    <a:p>
                      <a:pPr algn="ctr" rtl="0" fontAlgn="b">
                        <a:buNone/>
                      </a:pPr>
                      <a:r>
                        <a:rPr lang="en-AU" sz="2400" u="none" strike="noStrike" dirty="0">
                          <a:effectLst/>
                        </a:rPr>
                        <a:t>98%</a:t>
                      </a:r>
                      <a:endParaRPr lang="en-AU" sz="2400" b="1" i="0" u="none" strike="noStrike" dirty="0">
                        <a:solidFill>
                          <a:srgbClr val="00000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2408030063"/>
                  </a:ext>
                </a:extLst>
              </a:tr>
            </a:tbl>
          </a:graphicData>
        </a:graphic>
      </p:graphicFrame>
      <p:sp>
        <p:nvSpPr>
          <p:cNvPr id="6" name="Title 3">
            <a:extLst>
              <a:ext uri="{FF2B5EF4-FFF2-40B4-BE49-F238E27FC236}">
                <a16:creationId xmlns:a16="http://schemas.microsoft.com/office/drawing/2014/main" id="{5E636372-C0F1-17CF-877B-1A6D3AC513C7}"/>
              </a:ext>
            </a:extLst>
          </p:cNvPr>
          <p:cNvSpPr txBox="1">
            <a:spLocks/>
          </p:cNvSpPr>
          <p:nvPr/>
        </p:nvSpPr>
        <p:spPr>
          <a:xfrm>
            <a:off x="2837168" y="244238"/>
            <a:ext cx="6542484" cy="1227783"/>
          </a:xfrm>
          <a:prstGeom prst="rect">
            <a:avLst/>
          </a:prstGeom>
        </p:spPr>
        <p:txBody>
          <a:bodyP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AU"/>
              <a:t> Southern NSW Gross margins Long term average </a:t>
            </a:r>
            <a:endParaRPr lang="en-AU" dirty="0"/>
          </a:p>
        </p:txBody>
      </p:sp>
    </p:spTree>
    <p:extLst>
      <p:ext uri="{BB962C8B-B14F-4D97-AF65-F5344CB8AC3E}">
        <p14:creationId xmlns:p14="http://schemas.microsoft.com/office/powerpoint/2010/main" val="21350437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0" y="2564904"/>
            <a:ext cx="10972800" cy="5069159"/>
          </a:xfrm>
        </p:spPr>
        <p:txBody>
          <a:bodyPr>
            <a:normAutofit/>
          </a:bodyPr>
          <a:lstStyle/>
          <a:p>
            <a:r>
              <a:rPr lang="en-AU" dirty="0"/>
              <a:t> NFUE - Rule of thumb –  research asks to aim for 13 – 18 kg lint/unit N.</a:t>
            </a:r>
          </a:p>
          <a:p>
            <a:r>
              <a:rPr lang="en-AU" dirty="0"/>
              <a:t>More N does not always = more yield. Many factors determine yield. There has been a trend of lower applied N over the last few years.</a:t>
            </a:r>
          </a:p>
          <a:p>
            <a:r>
              <a:rPr lang="en-AU" dirty="0"/>
              <a:t>If your below 10 kg lint/unit N a soil constraint  needs to be addressed, or irrigation management needs to be assessed.</a:t>
            </a:r>
          </a:p>
          <a:p>
            <a:pPr marL="0" indent="0">
              <a:buNone/>
            </a:pPr>
            <a:endParaRPr lang="en-AU" dirty="0"/>
          </a:p>
          <a:p>
            <a:endParaRPr lang="en-AU" dirty="0"/>
          </a:p>
          <a:p>
            <a:endParaRPr lang="en-AU" dirty="0"/>
          </a:p>
        </p:txBody>
      </p:sp>
      <p:sp>
        <p:nvSpPr>
          <p:cNvPr id="2" name="Title 1"/>
          <p:cNvSpPr>
            <a:spLocks noGrp="1"/>
          </p:cNvSpPr>
          <p:nvPr>
            <p:ph type="title" idx="4294967295"/>
          </p:nvPr>
        </p:nvSpPr>
        <p:spPr>
          <a:xfrm>
            <a:off x="2711624" y="652588"/>
            <a:ext cx="8229600" cy="1143000"/>
          </a:xfrm>
          <a:prstGeom prst="rect">
            <a:avLst/>
          </a:prstGeom>
        </p:spPr>
        <p:txBody>
          <a:bodyPr/>
          <a:lstStyle/>
          <a:p>
            <a:r>
              <a:rPr lang="en-AU" dirty="0"/>
              <a:t>Nitrogen Fertiliser Use Efficiency</a:t>
            </a:r>
          </a:p>
        </p:txBody>
      </p:sp>
      <p:pic>
        <p:nvPicPr>
          <p:cNvPr id="5" name="Picture 4" descr="A logo with text and a cloud&#10;&#10;AI-generated content may be incorrect.">
            <a:extLst>
              <a:ext uri="{FF2B5EF4-FFF2-40B4-BE49-F238E27FC236}">
                <a16:creationId xmlns:a16="http://schemas.microsoft.com/office/drawing/2014/main" id="{CBA360BA-D229-6665-51A5-C334A2978458}"/>
              </a:ext>
            </a:extLst>
          </p:cNvPr>
          <p:cNvPicPr>
            <a:picLocks noChangeAspect="1"/>
          </p:cNvPicPr>
          <p:nvPr/>
        </p:nvPicPr>
        <p:blipFill>
          <a:blip r:embed="rId3"/>
          <a:stretch>
            <a:fillRect/>
          </a:stretch>
        </p:blipFill>
        <p:spPr>
          <a:xfrm>
            <a:off x="119336" y="0"/>
            <a:ext cx="2448177" cy="2448177"/>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580B524-5BBC-45C2-84A0-FBACCF28299F}"/>
              </a:ext>
            </a:extLst>
          </p:cNvPr>
          <p:cNvSpPr>
            <a:spLocks noGrp="1"/>
          </p:cNvSpPr>
          <p:nvPr>
            <p:ph idx="1"/>
          </p:nvPr>
        </p:nvSpPr>
        <p:spPr/>
        <p:txBody>
          <a:bodyPr/>
          <a:lstStyle/>
          <a:p>
            <a:endParaRPr lang="en-AU"/>
          </a:p>
        </p:txBody>
      </p:sp>
      <p:graphicFrame>
        <p:nvGraphicFramePr>
          <p:cNvPr id="5" name="Content Placeholder 2">
            <a:extLst>
              <a:ext uri="{FF2B5EF4-FFF2-40B4-BE49-F238E27FC236}">
                <a16:creationId xmlns:a16="http://schemas.microsoft.com/office/drawing/2014/main" id="{D32DC7B7-8D88-4043-933A-A4DD61AE5E02}"/>
              </a:ext>
            </a:extLst>
          </p:cNvPr>
          <p:cNvGraphicFramePr>
            <a:graphicFrameLocks/>
          </p:cNvGraphicFramePr>
          <p:nvPr>
            <p:extLst>
              <p:ext uri="{D42A27DB-BD31-4B8C-83A1-F6EECF244321}">
                <p14:modId xmlns:p14="http://schemas.microsoft.com/office/powerpoint/2010/main" val="498650945"/>
              </p:ext>
            </p:extLst>
          </p:nvPr>
        </p:nvGraphicFramePr>
        <p:xfrm>
          <a:off x="263352" y="116633"/>
          <a:ext cx="11868977" cy="6741370"/>
        </p:xfrm>
        <a:graphic>
          <a:graphicData uri="http://schemas.openxmlformats.org/drawingml/2006/table">
            <a:tbl>
              <a:tblPr firstRow="1" bandRow="1">
                <a:tableStyleId>{5C22544A-7EE6-4342-B048-85BDC9FD1C3A}</a:tableStyleId>
              </a:tblPr>
              <a:tblGrid>
                <a:gridCol w="1279800">
                  <a:extLst>
                    <a:ext uri="{9D8B030D-6E8A-4147-A177-3AD203B41FA5}">
                      <a16:colId xmlns:a16="http://schemas.microsoft.com/office/drawing/2014/main" val="20000"/>
                    </a:ext>
                  </a:extLst>
                </a:gridCol>
                <a:gridCol w="945939">
                  <a:extLst>
                    <a:ext uri="{9D8B030D-6E8A-4147-A177-3AD203B41FA5}">
                      <a16:colId xmlns:a16="http://schemas.microsoft.com/office/drawing/2014/main" val="20001"/>
                    </a:ext>
                  </a:extLst>
                </a:gridCol>
                <a:gridCol w="1374661">
                  <a:extLst>
                    <a:ext uri="{9D8B030D-6E8A-4147-A177-3AD203B41FA5}">
                      <a16:colId xmlns:a16="http://schemas.microsoft.com/office/drawing/2014/main" val="20002"/>
                    </a:ext>
                  </a:extLst>
                </a:gridCol>
                <a:gridCol w="1656184">
                  <a:extLst>
                    <a:ext uri="{9D8B030D-6E8A-4147-A177-3AD203B41FA5}">
                      <a16:colId xmlns:a16="http://schemas.microsoft.com/office/drawing/2014/main" val="20003"/>
                    </a:ext>
                  </a:extLst>
                </a:gridCol>
                <a:gridCol w="2114810">
                  <a:extLst>
                    <a:ext uri="{9D8B030D-6E8A-4147-A177-3AD203B41FA5}">
                      <a16:colId xmlns:a16="http://schemas.microsoft.com/office/drawing/2014/main" val="1720051529"/>
                    </a:ext>
                  </a:extLst>
                </a:gridCol>
                <a:gridCol w="2697342">
                  <a:extLst>
                    <a:ext uri="{9D8B030D-6E8A-4147-A177-3AD203B41FA5}">
                      <a16:colId xmlns:a16="http://schemas.microsoft.com/office/drawing/2014/main" val="20004"/>
                    </a:ext>
                  </a:extLst>
                </a:gridCol>
                <a:gridCol w="1800241">
                  <a:extLst>
                    <a:ext uri="{9D8B030D-6E8A-4147-A177-3AD203B41FA5}">
                      <a16:colId xmlns:a16="http://schemas.microsoft.com/office/drawing/2014/main" val="20005"/>
                    </a:ext>
                  </a:extLst>
                </a:gridCol>
              </a:tblGrid>
              <a:tr h="679049">
                <a:tc>
                  <a:txBody>
                    <a:bodyPr/>
                    <a:lstStyle/>
                    <a:p>
                      <a:r>
                        <a:rPr lang="en-AU" dirty="0"/>
                        <a:t>Crop</a:t>
                      </a:r>
                    </a:p>
                  </a:txBody>
                  <a:tcPr/>
                </a:tc>
                <a:tc>
                  <a:txBody>
                    <a:bodyPr/>
                    <a:lstStyle/>
                    <a:p>
                      <a:r>
                        <a:rPr lang="en-AU" sz="1800" dirty="0"/>
                        <a:t>Yield (b/ha)</a:t>
                      </a:r>
                    </a:p>
                  </a:txBody>
                  <a:tcPr/>
                </a:tc>
                <a:tc>
                  <a:txBody>
                    <a:bodyPr/>
                    <a:lstStyle/>
                    <a:p>
                      <a:pPr algn="ctr"/>
                      <a:r>
                        <a:rPr lang="en-AU" sz="1800" dirty="0"/>
                        <a:t>Pre N</a:t>
                      </a:r>
                    </a:p>
                  </a:txBody>
                  <a:tcPr/>
                </a:tc>
                <a:tc>
                  <a:txBody>
                    <a:bodyPr/>
                    <a:lstStyle/>
                    <a:p>
                      <a:r>
                        <a:rPr lang="en-AU" sz="1800" dirty="0"/>
                        <a:t>Planting N</a:t>
                      </a:r>
                    </a:p>
                  </a:txBody>
                  <a:tcPr/>
                </a:tc>
                <a:tc>
                  <a:txBody>
                    <a:bodyPr/>
                    <a:lstStyle/>
                    <a:p>
                      <a:r>
                        <a:rPr lang="en-GB" sz="1800" dirty="0"/>
                        <a:t>In crop N</a:t>
                      </a:r>
                      <a:endParaRPr lang="en-AU" sz="1800" dirty="0"/>
                    </a:p>
                  </a:txBody>
                  <a:tcPr/>
                </a:tc>
                <a:tc>
                  <a:txBody>
                    <a:bodyPr/>
                    <a:lstStyle/>
                    <a:p>
                      <a:r>
                        <a:rPr lang="en-GB" sz="1800" dirty="0"/>
                        <a:t>Total N applied</a:t>
                      </a:r>
                      <a:endParaRPr lang="en-AU" sz="1800" dirty="0"/>
                    </a:p>
                  </a:txBody>
                  <a:tcPr/>
                </a:tc>
                <a:tc>
                  <a:txBody>
                    <a:bodyPr/>
                    <a:lstStyle/>
                    <a:p>
                      <a:r>
                        <a:rPr lang="en-AU" sz="1800" dirty="0"/>
                        <a:t>Kg</a:t>
                      </a:r>
                      <a:r>
                        <a:rPr lang="en-AU" sz="1800" baseline="0" dirty="0"/>
                        <a:t> Lint/N</a:t>
                      </a:r>
                      <a:endParaRPr lang="en-AU" sz="1800" dirty="0"/>
                    </a:p>
                  </a:txBody>
                  <a:tcPr/>
                </a:tc>
                <a:extLst>
                  <a:ext uri="{0D108BD9-81ED-4DB2-BD59-A6C34878D82A}">
                    <a16:rowId xmlns:a16="http://schemas.microsoft.com/office/drawing/2014/main" val="10000"/>
                  </a:ext>
                </a:extLst>
              </a:tr>
              <a:tr h="587898">
                <a:tc>
                  <a:txBody>
                    <a:bodyPr/>
                    <a:lstStyle/>
                    <a:p>
                      <a:pPr algn="ctr"/>
                      <a:r>
                        <a:rPr lang="en-AU" sz="2800" dirty="0"/>
                        <a:t>1. </a:t>
                      </a: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16.2</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200</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5</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28</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233</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15.8</a:t>
                      </a:r>
                      <a:endParaRPr lang="en-AU" sz="2800" b="1"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0001"/>
                  </a:ext>
                </a:extLst>
              </a:tr>
              <a:tr h="459436">
                <a:tc>
                  <a:txBody>
                    <a:bodyPr/>
                    <a:lstStyle/>
                    <a:p>
                      <a:pPr algn="ctr"/>
                      <a:r>
                        <a:rPr lang="en-AU" sz="2800" dirty="0"/>
                        <a:t>2</a:t>
                      </a: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14.36</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119</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79</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198</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16.4</a:t>
                      </a:r>
                      <a:endParaRPr lang="en-AU" sz="2800" b="1"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0002"/>
                  </a:ext>
                </a:extLst>
              </a:tr>
              <a:tr h="587898">
                <a:tc>
                  <a:txBody>
                    <a:bodyPr/>
                    <a:lstStyle/>
                    <a:p>
                      <a:pPr algn="ctr"/>
                      <a:r>
                        <a:rPr lang="en-AU" sz="2800" dirty="0"/>
                        <a:t>3.</a:t>
                      </a: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14.3</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20</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230</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250</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13.0</a:t>
                      </a:r>
                      <a:endParaRPr lang="en-AU" sz="2800" b="1"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0003"/>
                  </a:ext>
                </a:extLst>
              </a:tr>
              <a:tr h="587898">
                <a:tc>
                  <a:txBody>
                    <a:bodyPr/>
                    <a:lstStyle/>
                    <a:p>
                      <a:pPr algn="ctr"/>
                      <a:r>
                        <a:rPr lang="en-AU" sz="2800" dirty="0"/>
                        <a:t>4. </a:t>
                      </a: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13.8</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260</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260</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12.0</a:t>
                      </a:r>
                      <a:endParaRPr lang="en-AU" sz="2800" b="1"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0004"/>
                  </a:ext>
                </a:extLst>
              </a:tr>
              <a:tr h="587898">
                <a:tc>
                  <a:txBody>
                    <a:bodyPr/>
                    <a:lstStyle/>
                    <a:p>
                      <a:pPr algn="ctr"/>
                      <a:r>
                        <a:rPr lang="en-AU" sz="2800" dirty="0"/>
                        <a:t>5. </a:t>
                      </a: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13.5</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150</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100</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250</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12.3</a:t>
                      </a:r>
                      <a:endParaRPr lang="en-AU" sz="2800" b="1"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0005"/>
                  </a:ext>
                </a:extLst>
              </a:tr>
              <a:tr h="587898">
                <a:tc>
                  <a:txBody>
                    <a:bodyPr/>
                    <a:lstStyle/>
                    <a:p>
                      <a:pPr algn="ctr"/>
                      <a:r>
                        <a:rPr lang="en-AU" sz="2800" dirty="0"/>
                        <a:t>6.</a:t>
                      </a: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13.33</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138</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140</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278</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10.88</a:t>
                      </a:r>
                      <a:endParaRPr lang="en-AU" sz="2800" b="1"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0006"/>
                  </a:ext>
                </a:extLst>
              </a:tr>
              <a:tr h="587898">
                <a:tc>
                  <a:txBody>
                    <a:bodyPr/>
                    <a:lstStyle/>
                    <a:p>
                      <a:pPr algn="ctr"/>
                      <a:r>
                        <a:rPr lang="en-AU" sz="2800" dirty="0"/>
                        <a:t>7. </a:t>
                      </a: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12.76</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235</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85</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320</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9.05</a:t>
                      </a:r>
                      <a:endParaRPr lang="en-AU" sz="2800" b="1"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0007"/>
                  </a:ext>
                </a:extLst>
              </a:tr>
              <a:tr h="587898">
                <a:tc>
                  <a:txBody>
                    <a:bodyPr/>
                    <a:lstStyle/>
                    <a:p>
                      <a:pPr algn="ctr"/>
                      <a:r>
                        <a:rPr lang="en-AU" sz="2800" dirty="0"/>
                        <a:t>8. </a:t>
                      </a: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12.5</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300</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300</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9.46</a:t>
                      </a:r>
                      <a:endParaRPr lang="en-AU" sz="2800" b="1"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0008"/>
                  </a:ext>
                </a:extLst>
              </a:tr>
              <a:tr h="459436">
                <a:tc>
                  <a:txBody>
                    <a:bodyPr/>
                    <a:lstStyle/>
                    <a:p>
                      <a:pPr algn="ctr"/>
                      <a:r>
                        <a:rPr lang="en-AU" sz="2800" dirty="0"/>
                        <a:t>9.</a:t>
                      </a: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12.4</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138</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138</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20.4</a:t>
                      </a:r>
                      <a:endParaRPr lang="en-AU" sz="2800" b="1"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0009"/>
                  </a:ext>
                </a:extLst>
              </a:tr>
              <a:tr h="527967">
                <a:tc>
                  <a:txBody>
                    <a:bodyPr/>
                    <a:lstStyle/>
                    <a:p>
                      <a:pPr algn="ctr"/>
                      <a:r>
                        <a:rPr lang="en-AU" sz="2800" dirty="0"/>
                        <a:t>10. </a:t>
                      </a: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12.3</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158</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147</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305</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9.15</a:t>
                      </a:r>
                      <a:endParaRPr lang="en-AU" sz="2800" b="1"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0010"/>
                  </a:ext>
                </a:extLst>
              </a:tr>
              <a:tr h="500196">
                <a:tc>
                  <a:txBody>
                    <a:bodyPr/>
                    <a:lstStyle/>
                    <a:p>
                      <a:pPr algn="ctr"/>
                      <a:r>
                        <a:rPr lang="en-AU" sz="2800" dirty="0"/>
                        <a:t>Ave</a:t>
                      </a: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13.5</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260</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GB" sz="2800" b="1" i="0" u="none" strike="noStrike" dirty="0">
                          <a:solidFill>
                            <a:srgbClr val="000000"/>
                          </a:solidFill>
                          <a:effectLst/>
                          <a:latin typeface="Calibri" panose="020F0502020204030204" pitchFamily="34" charset="0"/>
                        </a:rPr>
                        <a:t>11.79</a:t>
                      </a:r>
                      <a:endParaRPr lang="en-AU" sz="2800" b="1"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0011"/>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B181E26-89C4-4A14-92DE-0F4C4B0E94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0650665A-0827-4CD2-AA63-884C2366CFB0}"/>
              </a:ext>
            </a:extLst>
          </p:cNvPr>
          <p:cNvPicPr>
            <a:picLocks noChangeAspect="1"/>
          </p:cNvPicPr>
          <p:nvPr/>
        </p:nvPicPr>
        <p:blipFill rotWithShape="1">
          <a:blip r:embed="rId3"/>
          <a:srcRect l="38531" r="30666"/>
          <a:stretch/>
        </p:blipFill>
        <p:spPr>
          <a:xfrm>
            <a:off x="6587330" y="1690689"/>
            <a:ext cx="5604670" cy="2501837"/>
          </a:xfrm>
          <a:custGeom>
            <a:avLst/>
            <a:gdLst>
              <a:gd name="connsiteX0" fmla="*/ 1159248 w 5604670"/>
              <a:gd name="connsiteY0" fmla="*/ 0 h 2501837"/>
              <a:gd name="connsiteX1" fmla="*/ 5604670 w 5604670"/>
              <a:gd name="connsiteY1" fmla="*/ 0 h 2501837"/>
              <a:gd name="connsiteX2" fmla="*/ 5604670 w 5604670"/>
              <a:gd name="connsiteY2" fmla="*/ 2501837 h 2501837"/>
              <a:gd name="connsiteX3" fmla="*/ 0 w 5604670"/>
              <a:gd name="connsiteY3" fmla="*/ 2501837 h 2501837"/>
            </a:gdLst>
            <a:ahLst/>
            <a:cxnLst>
              <a:cxn ang="0">
                <a:pos x="connsiteX0" y="connsiteY0"/>
              </a:cxn>
              <a:cxn ang="0">
                <a:pos x="connsiteX1" y="connsiteY1"/>
              </a:cxn>
              <a:cxn ang="0">
                <a:pos x="connsiteX2" y="connsiteY2"/>
              </a:cxn>
              <a:cxn ang="0">
                <a:pos x="connsiteX3" y="connsiteY3"/>
              </a:cxn>
            </a:cxnLst>
            <a:rect l="l" t="t" r="r" b="b"/>
            <a:pathLst>
              <a:path w="5604670" h="2501837">
                <a:moveTo>
                  <a:pt x="1159248" y="0"/>
                </a:moveTo>
                <a:lnTo>
                  <a:pt x="5604670" y="0"/>
                </a:lnTo>
                <a:lnTo>
                  <a:pt x="5604670" y="2501837"/>
                </a:lnTo>
                <a:lnTo>
                  <a:pt x="0" y="2501837"/>
                </a:lnTo>
                <a:close/>
              </a:path>
            </a:pathLst>
          </a:custGeom>
        </p:spPr>
      </p:pic>
      <p:pic>
        <p:nvPicPr>
          <p:cNvPr id="5" name="Picture 2" descr="C:\Users\kokeeffe\Pictures\2014-01-16\June 2014 003.JPG">
            <a:extLst>
              <a:ext uri="{FF2B5EF4-FFF2-40B4-BE49-F238E27FC236}">
                <a16:creationId xmlns:a16="http://schemas.microsoft.com/office/drawing/2014/main" id="{FDF8E7F5-B326-404A-BE25-BAEAB1D9C9F4}"/>
              </a:ext>
            </a:extLst>
          </p:cNvPr>
          <p:cNvPicPr>
            <a:picLocks noChangeAspect="1" noChangeArrowheads="1"/>
          </p:cNvPicPr>
          <p:nvPr/>
        </p:nvPicPr>
        <p:blipFill rotWithShape="1">
          <a:blip r:embed="rId4" cstate="print"/>
          <a:srcRect r="4563" b="2"/>
          <a:stretch/>
        </p:blipFill>
        <p:spPr bwMode="auto">
          <a:xfrm>
            <a:off x="4791075" y="4357117"/>
            <a:ext cx="7400925" cy="2500884"/>
          </a:xfrm>
          <a:custGeom>
            <a:avLst/>
            <a:gdLst>
              <a:gd name="connsiteX0" fmla="*/ 1717230 w 7400925"/>
              <a:gd name="connsiteY0" fmla="*/ 0 h 2500884"/>
              <a:gd name="connsiteX1" fmla="*/ 7400925 w 7400925"/>
              <a:gd name="connsiteY1" fmla="*/ 0 h 2500884"/>
              <a:gd name="connsiteX2" fmla="*/ 7400925 w 7400925"/>
              <a:gd name="connsiteY2" fmla="*/ 2500884 h 2500884"/>
              <a:gd name="connsiteX3" fmla="*/ 0 w 7400925"/>
              <a:gd name="connsiteY3" fmla="*/ 2500884 h 2500884"/>
              <a:gd name="connsiteX4" fmla="*/ 0 w 7400925"/>
              <a:gd name="connsiteY4" fmla="*/ 2500883 h 2500884"/>
              <a:gd name="connsiteX5" fmla="*/ 552186 w 7400925"/>
              <a:gd name="connsiteY5" fmla="*/ 2500883 h 2500884"/>
              <a:gd name="connsiteX6" fmla="*/ 558423 w 7400925"/>
              <a:gd name="connsiteY6" fmla="*/ 2500883 h 2500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00925" h="2500884">
                <a:moveTo>
                  <a:pt x="1717230" y="0"/>
                </a:moveTo>
                <a:lnTo>
                  <a:pt x="7400925" y="0"/>
                </a:lnTo>
                <a:lnTo>
                  <a:pt x="7400925" y="2500884"/>
                </a:lnTo>
                <a:lnTo>
                  <a:pt x="0" y="2500884"/>
                </a:lnTo>
                <a:lnTo>
                  <a:pt x="0" y="2500883"/>
                </a:lnTo>
                <a:lnTo>
                  <a:pt x="552186" y="2500883"/>
                </a:lnTo>
                <a:lnTo>
                  <a:pt x="558423" y="2500883"/>
                </a:lnTo>
                <a:close/>
              </a:path>
            </a:pathLst>
          </a:custGeom>
          <a:noFill/>
        </p:spPr>
      </p:pic>
      <p:sp>
        <p:nvSpPr>
          <p:cNvPr id="12" name="Freeform 37">
            <a:extLst>
              <a:ext uri="{FF2B5EF4-FFF2-40B4-BE49-F238E27FC236}">
                <a16:creationId xmlns:a16="http://schemas.microsoft.com/office/drawing/2014/main" id="{13958066-7CBD-4B89-8F46-614C4F28BC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1691641"/>
            <a:ext cx="7571262" cy="5166360"/>
          </a:xfrm>
          <a:custGeom>
            <a:avLst/>
            <a:gdLst>
              <a:gd name="connsiteX0" fmla="*/ 0 w 7571262"/>
              <a:gd name="connsiteY0" fmla="*/ 5166360 h 5166360"/>
              <a:gd name="connsiteX1" fmla="*/ 7571262 w 7571262"/>
              <a:gd name="connsiteY1" fmla="*/ 5166360 h 5166360"/>
              <a:gd name="connsiteX2" fmla="*/ 5177382 w 7571262"/>
              <a:gd name="connsiteY2" fmla="*/ 0 h 5166360"/>
              <a:gd name="connsiteX3" fmla="*/ 5171159 w 7571262"/>
              <a:gd name="connsiteY3" fmla="*/ 0 h 5166360"/>
              <a:gd name="connsiteX4" fmla="*/ 3981368 w 7571262"/>
              <a:gd name="connsiteY4" fmla="*/ 0 h 5166360"/>
              <a:gd name="connsiteX5" fmla="*/ 2331323 w 7571262"/>
              <a:gd name="connsiteY5" fmla="*/ 0 h 5166360"/>
              <a:gd name="connsiteX6" fmla="*/ 0 w 7571262"/>
              <a:gd name="connsiteY6" fmla="*/ 0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71262" h="5166360">
                <a:moveTo>
                  <a:pt x="0" y="5166360"/>
                </a:moveTo>
                <a:lnTo>
                  <a:pt x="7571262" y="5166360"/>
                </a:lnTo>
                <a:lnTo>
                  <a:pt x="5177382" y="0"/>
                </a:lnTo>
                <a:lnTo>
                  <a:pt x="5171159" y="0"/>
                </a:lnTo>
                <a:lnTo>
                  <a:pt x="3981368" y="0"/>
                </a:lnTo>
                <a:lnTo>
                  <a:pt x="2331323" y="0"/>
                </a:lnTo>
                <a:lnTo>
                  <a:pt x="0" y="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idx="4294967295"/>
          </p:nvPr>
        </p:nvSpPr>
        <p:spPr>
          <a:xfrm>
            <a:off x="838200" y="365125"/>
            <a:ext cx="10515600" cy="1325563"/>
          </a:xfrm>
          <a:prstGeom prst="rect">
            <a:avLst/>
          </a:prstGeom>
        </p:spPr>
        <p:txBody>
          <a:bodyPr vert="horz" lIns="91440" tIns="45720" rIns="91440" bIns="45720" rtlCol="0" anchor="ctr">
            <a:normAutofit/>
          </a:bodyPr>
          <a:lstStyle/>
          <a:p>
            <a:pPr algn="l">
              <a:lnSpc>
                <a:spcPct val="90000"/>
              </a:lnSpc>
            </a:pPr>
            <a:r>
              <a:rPr lang="en-US" kern="1200">
                <a:solidFill>
                  <a:schemeClr val="bg1"/>
                </a:solidFill>
                <a:latin typeface="+mj-lt"/>
                <a:ea typeface="+mj-ea"/>
                <a:cs typeface="+mj-cs"/>
              </a:rPr>
              <a:t>Water use</a:t>
            </a:r>
          </a:p>
        </p:txBody>
      </p:sp>
      <p:sp>
        <p:nvSpPr>
          <p:cNvPr id="3" name="Content Placeholder 2"/>
          <p:cNvSpPr>
            <a:spLocks noGrp="1"/>
          </p:cNvSpPr>
          <p:nvPr>
            <p:ph idx="1"/>
          </p:nvPr>
        </p:nvSpPr>
        <p:spPr>
          <a:xfrm>
            <a:off x="838200" y="2015406"/>
            <a:ext cx="5097779" cy="4065986"/>
          </a:xfrm>
        </p:spPr>
        <p:txBody>
          <a:bodyPr vert="horz" lIns="91440" tIns="45720" rIns="91440" bIns="45720" rtlCol="0" anchor="t">
            <a:normAutofit/>
          </a:bodyPr>
          <a:lstStyle/>
          <a:p>
            <a:pPr marL="457200" lvl="1" indent="-228600">
              <a:lnSpc>
                <a:spcPct val="90000"/>
              </a:lnSpc>
              <a:buFont typeface="Arial" panose="020B0604020202020204" pitchFamily="34" charset="0"/>
              <a:buChar char="•"/>
            </a:pPr>
            <a:endParaRPr lang="en-US" sz="2000" dirty="0"/>
          </a:p>
          <a:p>
            <a:pPr indent="-228600">
              <a:lnSpc>
                <a:spcPct val="90000"/>
              </a:lnSpc>
            </a:pPr>
            <a:r>
              <a:rPr lang="en-US" dirty="0"/>
              <a:t>Water use varied from  8 ML/ha to  11 ML/ha </a:t>
            </a:r>
          </a:p>
          <a:p>
            <a:pPr indent="-228600">
              <a:lnSpc>
                <a:spcPct val="90000"/>
              </a:lnSpc>
            </a:pPr>
            <a:r>
              <a:rPr lang="en-US" dirty="0"/>
              <a:t>Average was 10 ML/ha </a:t>
            </a:r>
          </a:p>
          <a:p>
            <a:pPr marL="0" indent="-228600">
              <a:lnSpc>
                <a:spcPct val="90000"/>
              </a:lnSpc>
            </a:pPr>
            <a:endParaRPr lang="en-US" sz="2000" dirty="0"/>
          </a:p>
        </p:txBody>
      </p:sp>
      <p:pic>
        <p:nvPicPr>
          <p:cNvPr id="6" name="Picture 5" descr="A logo with text and a cloud&#10;&#10;AI-generated content may be incorrect.">
            <a:extLst>
              <a:ext uri="{FF2B5EF4-FFF2-40B4-BE49-F238E27FC236}">
                <a16:creationId xmlns:a16="http://schemas.microsoft.com/office/drawing/2014/main" id="{1DC8A267-5646-8E4E-0C73-A359619503CE}"/>
              </a:ext>
            </a:extLst>
          </p:cNvPr>
          <p:cNvPicPr>
            <a:picLocks noChangeAspect="1"/>
          </p:cNvPicPr>
          <p:nvPr/>
        </p:nvPicPr>
        <p:blipFill>
          <a:blip r:embed="rId5"/>
          <a:stretch>
            <a:fillRect/>
          </a:stretch>
        </p:blipFill>
        <p:spPr>
          <a:xfrm>
            <a:off x="9337376" y="260648"/>
            <a:ext cx="2448177" cy="2448177"/>
          </a:xfrm>
          <a:prstGeom prst="rect">
            <a:avLst/>
          </a:prstGeom>
        </p:spPr>
      </p:pic>
    </p:spTree>
    <p:extLst>
      <p:ext uri="{BB962C8B-B14F-4D97-AF65-F5344CB8AC3E}">
        <p14:creationId xmlns:p14="http://schemas.microsoft.com/office/powerpoint/2010/main" val="3329378731"/>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p:cNvGraphicFramePr>
            <a:graphicFrameLocks noGrp="1"/>
          </p:cNvGraphicFramePr>
          <p:nvPr>
            <p:ph idx="1"/>
          </p:nvPr>
        </p:nvGraphicFramePr>
        <p:xfrm>
          <a:off x="0" y="0"/>
          <a:ext cx="12191999" cy="6858004"/>
        </p:xfrm>
        <a:graphic>
          <a:graphicData uri="http://schemas.openxmlformats.org/drawingml/2006/table">
            <a:tbl>
              <a:tblPr firstRow="1" bandRow="1">
                <a:tableStyleId>{5C22544A-7EE6-4342-B048-85BDC9FD1C3A}</a:tableStyleId>
              </a:tblPr>
              <a:tblGrid>
                <a:gridCol w="929701">
                  <a:extLst>
                    <a:ext uri="{9D8B030D-6E8A-4147-A177-3AD203B41FA5}">
                      <a16:colId xmlns:a16="http://schemas.microsoft.com/office/drawing/2014/main" val="20000"/>
                    </a:ext>
                  </a:extLst>
                </a:gridCol>
                <a:gridCol w="2357987">
                  <a:extLst>
                    <a:ext uri="{9D8B030D-6E8A-4147-A177-3AD203B41FA5}">
                      <a16:colId xmlns:a16="http://schemas.microsoft.com/office/drawing/2014/main" val="20001"/>
                    </a:ext>
                  </a:extLst>
                </a:gridCol>
                <a:gridCol w="4550273">
                  <a:extLst>
                    <a:ext uri="{9D8B030D-6E8A-4147-A177-3AD203B41FA5}">
                      <a16:colId xmlns:a16="http://schemas.microsoft.com/office/drawing/2014/main" val="20002"/>
                    </a:ext>
                  </a:extLst>
                </a:gridCol>
                <a:gridCol w="1697994">
                  <a:extLst>
                    <a:ext uri="{9D8B030D-6E8A-4147-A177-3AD203B41FA5}">
                      <a16:colId xmlns:a16="http://schemas.microsoft.com/office/drawing/2014/main" val="20003"/>
                    </a:ext>
                  </a:extLst>
                </a:gridCol>
                <a:gridCol w="2656044">
                  <a:extLst>
                    <a:ext uri="{9D8B030D-6E8A-4147-A177-3AD203B41FA5}">
                      <a16:colId xmlns:a16="http://schemas.microsoft.com/office/drawing/2014/main" val="20004"/>
                    </a:ext>
                  </a:extLst>
                </a:gridCol>
              </a:tblGrid>
              <a:tr h="1279212">
                <a:tc>
                  <a:txBody>
                    <a:bodyPr/>
                    <a:lstStyle/>
                    <a:p>
                      <a:r>
                        <a:rPr lang="en-AU" dirty="0"/>
                        <a:t>Crop</a:t>
                      </a:r>
                    </a:p>
                  </a:txBody>
                  <a:tcPr/>
                </a:tc>
                <a:tc>
                  <a:txBody>
                    <a:bodyPr/>
                    <a:lstStyle/>
                    <a:p>
                      <a:r>
                        <a:rPr lang="en-AU" sz="2800" dirty="0"/>
                        <a:t>Yield (b/ha)</a:t>
                      </a:r>
                    </a:p>
                  </a:txBody>
                  <a:tcPr/>
                </a:tc>
                <a:tc>
                  <a:txBody>
                    <a:bodyPr/>
                    <a:lstStyle/>
                    <a:p>
                      <a:r>
                        <a:rPr lang="en-AU" sz="2800" dirty="0"/>
                        <a:t>IRRIGATION System</a:t>
                      </a:r>
                    </a:p>
                  </a:txBody>
                  <a:tcPr/>
                </a:tc>
                <a:tc>
                  <a:txBody>
                    <a:bodyPr/>
                    <a:lstStyle/>
                    <a:p>
                      <a:r>
                        <a:rPr lang="en-AU" sz="2400" dirty="0"/>
                        <a:t>ML applied</a:t>
                      </a:r>
                      <a:r>
                        <a:rPr lang="en-AU" sz="2400" baseline="0" dirty="0"/>
                        <a:t> </a:t>
                      </a:r>
                    </a:p>
                    <a:p>
                      <a:r>
                        <a:rPr lang="en-AU" sz="2400" baseline="0" dirty="0"/>
                        <a:t># Estimated</a:t>
                      </a:r>
                      <a:endParaRPr lang="en-AU" sz="2400" dirty="0"/>
                    </a:p>
                  </a:txBody>
                  <a:tcPr/>
                </a:tc>
                <a:tc>
                  <a:txBody>
                    <a:bodyPr/>
                    <a:lstStyle/>
                    <a:p>
                      <a:r>
                        <a:rPr lang="en-GB" sz="2800" dirty="0"/>
                        <a:t>B</a:t>
                      </a:r>
                      <a:r>
                        <a:rPr lang="en-AU" sz="2800" dirty="0"/>
                        <a:t>ales/ML</a:t>
                      </a:r>
                    </a:p>
                  </a:txBody>
                  <a:tcPr/>
                </a:tc>
                <a:extLst>
                  <a:ext uri="{0D108BD9-81ED-4DB2-BD59-A6C34878D82A}">
                    <a16:rowId xmlns:a16="http://schemas.microsoft.com/office/drawing/2014/main" val="10000"/>
                  </a:ext>
                </a:extLst>
              </a:tr>
              <a:tr h="531639">
                <a:tc>
                  <a:txBody>
                    <a:bodyPr/>
                    <a:lstStyle/>
                    <a:p>
                      <a:r>
                        <a:rPr lang="en-AU" sz="2400" b="1" dirty="0"/>
                        <a:t>1</a:t>
                      </a:r>
                    </a:p>
                  </a:txBody>
                  <a:tcPr/>
                </a:tc>
                <a:tc>
                  <a:txBody>
                    <a:bodyPr/>
                    <a:lstStyle/>
                    <a:p>
                      <a:pPr algn="ctr" fontAlgn="b"/>
                      <a:r>
                        <a:rPr lang="en-GB" sz="2800" b="1" i="0" u="none" strike="noStrike" dirty="0">
                          <a:solidFill>
                            <a:srgbClr val="000000"/>
                          </a:solidFill>
                          <a:effectLst/>
                          <a:latin typeface="Calibri" panose="020F0502020204030204" pitchFamily="34" charset="0"/>
                        </a:rPr>
                        <a:t>16.2</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buNone/>
                      </a:pPr>
                      <a:r>
                        <a:rPr lang="en-GB" sz="2400" b="0" i="0" u="none" strike="noStrike" dirty="0">
                          <a:solidFill>
                            <a:srgbClr val="000000"/>
                          </a:solidFill>
                          <a:effectLst/>
                          <a:latin typeface="Calibri" panose="020F0502020204030204" pitchFamily="34" charset="0"/>
                        </a:rPr>
                        <a:t>Pontoon 1m hills </a:t>
                      </a:r>
                      <a:endParaRPr lang="en-AU" sz="2400" b="0" i="0" u="none" strike="noStrike" dirty="0">
                        <a:solidFill>
                          <a:srgbClr val="000000"/>
                        </a:solidFill>
                        <a:effectLst/>
                        <a:latin typeface="Calibri" panose="020F0502020204030204" pitchFamily="34" charset="0"/>
                      </a:endParaRPr>
                    </a:p>
                  </a:txBody>
                  <a:tcPr marL="4763" marR="4763" marT="4763" marB="0" anchor="b"/>
                </a:tc>
                <a:tc>
                  <a:txBody>
                    <a:bodyPr/>
                    <a:lstStyle/>
                    <a:p>
                      <a:pPr algn="ctr" fontAlgn="b">
                        <a:buNone/>
                      </a:pPr>
                      <a:r>
                        <a:rPr lang="en-GB" sz="2400" b="1" i="0" u="none" strike="noStrike" dirty="0">
                          <a:solidFill>
                            <a:srgbClr val="000000"/>
                          </a:solidFill>
                          <a:effectLst/>
                          <a:latin typeface="Calibri" panose="020F0502020204030204" pitchFamily="34" charset="0"/>
                        </a:rPr>
                        <a:t>9</a:t>
                      </a:r>
                      <a:endParaRPr lang="en-AU" sz="2400" b="1" i="0" u="none" strike="noStrike" dirty="0">
                        <a:solidFill>
                          <a:srgbClr val="000000"/>
                        </a:solidFill>
                        <a:effectLst/>
                        <a:latin typeface="Calibri" panose="020F0502020204030204" pitchFamily="34" charset="0"/>
                      </a:endParaRPr>
                    </a:p>
                  </a:txBody>
                  <a:tcPr marL="4763" marR="4763" marT="4763" marB="0" anchor="b"/>
                </a:tc>
                <a:tc>
                  <a:txBody>
                    <a:bodyPr/>
                    <a:lstStyle/>
                    <a:p>
                      <a:pPr algn="ctr" fontAlgn="b"/>
                      <a:r>
                        <a:rPr lang="en-GB" sz="2800" b="1" i="0" u="none" strike="noStrike" dirty="0">
                          <a:solidFill>
                            <a:srgbClr val="000000"/>
                          </a:solidFill>
                          <a:effectLst/>
                          <a:latin typeface="Calibri" panose="020F0502020204030204" pitchFamily="34" charset="0"/>
                        </a:rPr>
                        <a:t>1.8</a:t>
                      </a:r>
                      <a:endParaRPr lang="en-AU" sz="2800" b="1"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0001"/>
                  </a:ext>
                </a:extLst>
              </a:tr>
              <a:tr h="531639">
                <a:tc>
                  <a:txBody>
                    <a:bodyPr/>
                    <a:lstStyle/>
                    <a:p>
                      <a:r>
                        <a:rPr lang="en-AU" sz="2400" b="1" dirty="0"/>
                        <a:t>2</a:t>
                      </a:r>
                    </a:p>
                  </a:txBody>
                  <a:tcPr/>
                </a:tc>
                <a:tc>
                  <a:txBody>
                    <a:bodyPr/>
                    <a:lstStyle/>
                    <a:p>
                      <a:pPr algn="ctr" fontAlgn="b"/>
                      <a:r>
                        <a:rPr lang="en-GB" sz="2800" b="1" i="0" u="none" strike="noStrike" dirty="0">
                          <a:solidFill>
                            <a:srgbClr val="000000"/>
                          </a:solidFill>
                          <a:effectLst/>
                          <a:latin typeface="Calibri" panose="020F0502020204030204" pitchFamily="34" charset="0"/>
                        </a:rPr>
                        <a:t>14.36</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buNone/>
                      </a:pPr>
                      <a:r>
                        <a:rPr lang="en-AU" sz="2400" b="0" i="0" u="none" strike="noStrike">
                          <a:solidFill>
                            <a:srgbClr val="000000"/>
                          </a:solidFill>
                          <a:effectLst/>
                          <a:latin typeface="Calibri" panose="020F0502020204030204" pitchFamily="34" charset="0"/>
                        </a:rPr>
                        <a:t>Bankless   1m hills</a:t>
                      </a:r>
                    </a:p>
                  </a:txBody>
                  <a:tcPr marL="4763" marR="4763" marT="4763" marB="0" anchor="b"/>
                </a:tc>
                <a:tc>
                  <a:txBody>
                    <a:bodyPr/>
                    <a:lstStyle/>
                    <a:p>
                      <a:pPr algn="ctr" fontAlgn="b">
                        <a:buNone/>
                      </a:pPr>
                      <a:r>
                        <a:rPr lang="en-AU" sz="2400" b="1" i="0" u="none" strike="noStrike">
                          <a:solidFill>
                            <a:srgbClr val="000000"/>
                          </a:solidFill>
                          <a:effectLst/>
                          <a:latin typeface="Calibri" panose="020F0502020204030204" pitchFamily="34" charset="0"/>
                        </a:rPr>
                        <a:t>10</a:t>
                      </a:r>
                    </a:p>
                  </a:txBody>
                  <a:tcPr marL="4763" marR="4763" marT="4763" marB="0" anchor="b"/>
                </a:tc>
                <a:tc>
                  <a:txBody>
                    <a:bodyPr/>
                    <a:lstStyle/>
                    <a:p>
                      <a:pPr algn="ctr" fontAlgn="b"/>
                      <a:r>
                        <a:rPr lang="en-GB" sz="2800" b="1" i="0" u="none" strike="noStrike" dirty="0">
                          <a:solidFill>
                            <a:srgbClr val="000000"/>
                          </a:solidFill>
                          <a:effectLst/>
                          <a:latin typeface="Calibri" panose="020F0502020204030204" pitchFamily="34" charset="0"/>
                        </a:rPr>
                        <a:t>1.4</a:t>
                      </a:r>
                      <a:endParaRPr lang="en-AU" sz="2800" b="1"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0002"/>
                  </a:ext>
                </a:extLst>
              </a:tr>
              <a:tr h="531639">
                <a:tc>
                  <a:txBody>
                    <a:bodyPr/>
                    <a:lstStyle/>
                    <a:p>
                      <a:r>
                        <a:rPr lang="en-AU" sz="2400" b="1" dirty="0"/>
                        <a:t>3</a:t>
                      </a:r>
                    </a:p>
                  </a:txBody>
                  <a:tcPr/>
                </a:tc>
                <a:tc>
                  <a:txBody>
                    <a:bodyPr/>
                    <a:lstStyle/>
                    <a:p>
                      <a:pPr algn="ctr" fontAlgn="b"/>
                      <a:r>
                        <a:rPr lang="en-GB" sz="2800" b="1" i="0" u="none" strike="noStrike" dirty="0">
                          <a:solidFill>
                            <a:srgbClr val="000000"/>
                          </a:solidFill>
                          <a:effectLst/>
                          <a:latin typeface="Calibri" panose="020F0502020204030204" pitchFamily="34" charset="0"/>
                        </a:rPr>
                        <a:t>14.3</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buNone/>
                      </a:pPr>
                      <a:r>
                        <a:rPr lang="en-AU" sz="2400" b="0" i="0" u="none" strike="noStrike">
                          <a:solidFill>
                            <a:srgbClr val="000000"/>
                          </a:solidFill>
                          <a:effectLst/>
                          <a:latin typeface="Calibri" panose="020F0502020204030204" pitchFamily="34" charset="0"/>
                        </a:rPr>
                        <a:t>1m Hills , syphon lay out 0.07 grade </a:t>
                      </a:r>
                    </a:p>
                  </a:txBody>
                  <a:tcPr marL="4763" marR="4763" marT="4763" marB="0" anchor="b"/>
                </a:tc>
                <a:tc>
                  <a:txBody>
                    <a:bodyPr/>
                    <a:lstStyle/>
                    <a:p>
                      <a:pPr algn="ctr" fontAlgn="b">
                        <a:buNone/>
                      </a:pPr>
                      <a:r>
                        <a:rPr lang="en-AU" sz="2400" b="1" i="0" u="none" strike="noStrike">
                          <a:solidFill>
                            <a:srgbClr val="000000"/>
                          </a:solidFill>
                          <a:effectLst/>
                          <a:latin typeface="Calibri" panose="020F0502020204030204" pitchFamily="34" charset="0"/>
                        </a:rPr>
                        <a:t>11</a:t>
                      </a:r>
                    </a:p>
                  </a:txBody>
                  <a:tcPr marL="4763" marR="4763" marT="4763" marB="0" anchor="b"/>
                </a:tc>
                <a:tc>
                  <a:txBody>
                    <a:bodyPr/>
                    <a:lstStyle/>
                    <a:p>
                      <a:pPr algn="ctr" fontAlgn="b"/>
                      <a:r>
                        <a:rPr lang="en-GB" sz="2800" b="1" i="0" u="none" strike="noStrike" dirty="0">
                          <a:solidFill>
                            <a:srgbClr val="000000"/>
                          </a:solidFill>
                          <a:effectLst/>
                          <a:latin typeface="Calibri" panose="020F0502020204030204" pitchFamily="34" charset="0"/>
                        </a:rPr>
                        <a:t>1.3</a:t>
                      </a:r>
                      <a:endParaRPr lang="en-AU" sz="2800" b="1"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0003"/>
                  </a:ext>
                </a:extLst>
              </a:tr>
              <a:tr h="531639">
                <a:tc>
                  <a:txBody>
                    <a:bodyPr/>
                    <a:lstStyle/>
                    <a:p>
                      <a:r>
                        <a:rPr lang="en-AU" sz="2400" b="1" dirty="0"/>
                        <a:t>4</a:t>
                      </a:r>
                    </a:p>
                  </a:txBody>
                  <a:tcPr/>
                </a:tc>
                <a:tc>
                  <a:txBody>
                    <a:bodyPr/>
                    <a:lstStyle/>
                    <a:p>
                      <a:pPr algn="ctr" fontAlgn="b"/>
                      <a:r>
                        <a:rPr lang="en-GB" sz="2800" b="1" i="0" u="none" strike="noStrike" dirty="0">
                          <a:solidFill>
                            <a:srgbClr val="000000"/>
                          </a:solidFill>
                          <a:effectLst/>
                          <a:latin typeface="Calibri" panose="020F0502020204030204" pitchFamily="34" charset="0"/>
                        </a:rPr>
                        <a:t>13.8</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buNone/>
                      </a:pPr>
                      <a:r>
                        <a:rPr lang="en-AU" sz="2400" b="0" i="0" u="none" strike="noStrike">
                          <a:solidFill>
                            <a:srgbClr val="000000"/>
                          </a:solidFill>
                          <a:effectLst/>
                          <a:latin typeface="Calibri" panose="020F0502020204030204" pitchFamily="34" charset="0"/>
                        </a:rPr>
                        <a:t>1m hills, bankless </a:t>
                      </a:r>
                    </a:p>
                  </a:txBody>
                  <a:tcPr marL="4763" marR="4763" marT="4763" marB="0" anchor="b"/>
                </a:tc>
                <a:tc>
                  <a:txBody>
                    <a:bodyPr/>
                    <a:lstStyle/>
                    <a:p>
                      <a:pPr algn="ctr" fontAlgn="b">
                        <a:buNone/>
                      </a:pPr>
                      <a:r>
                        <a:rPr lang="en-AU" sz="2400" b="1" i="0" u="none" strike="noStrike">
                          <a:solidFill>
                            <a:srgbClr val="000000"/>
                          </a:solidFill>
                          <a:effectLst/>
                          <a:latin typeface="Calibri" panose="020F0502020204030204" pitchFamily="34" charset="0"/>
                        </a:rPr>
                        <a:t>11</a:t>
                      </a:r>
                    </a:p>
                  </a:txBody>
                  <a:tcPr marL="4763" marR="4763" marT="4763" marB="0" anchor="b"/>
                </a:tc>
                <a:tc>
                  <a:txBody>
                    <a:bodyPr/>
                    <a:lstStyle/>
                    <a:p>
                      <a:pPr algn="ctr" fontAlgn="b"/>
                      <a:r>
                        <a:rPr lang="en-GB" sz="2800" b="1" i="0" u="none" strike="noStrike" dirty="0">
                          <a:solidFill>
                            <a:srgbClr val="000000"/>
                          </a:solidFill>
                          <a:effectLst/>
                          <a:latin typeface="Calibri" panose="020F0502020204030204" pitchFamily="34" charset="0"/>
                        </a:rPr>
                        <a:t>1.25</a:t>
                      </a:r>
                      <a:endParaRPr lang="en-AU" sz="2800" b="1"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0004"/>
                  </a:ext>
                </a:extLst>
              </a:tr>
              <a:tr h="531639">
                <a:tc>
                  <a:txBody>
                    <a:bodyPr/>
                    <a:lstStyle/>
                    <a:p>
                      <a:r>
                        <a:rPr lang="en-AU" sz="2400" b="1" dirty="0"/>
                        <a:t>5</a:t>
                      </a:r>
                    </a:p>
                  </a:txBody>
                  <a:tcPr/>
                </a:tc>
                <a:tc>
                  <a:txBody>
                    <a:bodyPr/>
                    <a:lstStyle/>
                    <a:p>
                      <a:pPr algn="ctr" fontAlgn="b"/>
                      <a:r>
                        <a:rPr lang="en-GB" sz="2800" b="1" i="0" u="none" strike="noStrike" dirty="0">
                          <a:solidFill>
                            <a:srgbClr val="000000"/>
                          </a:solidFill>
                          <a:effectLst/>
                          <a:latin typeface="Calibri" panose="020F0502020204030204" pitchFamily="34" charset="0"/>
                        </a:rPr>
                        <a:t>13.5</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buNone/>
                      </a:pPr>
                      <a:r>
                        <a:rPr lang="en-AU" sz="2400" b="0" i="0" u="none" strike="noStrike">
                          <a:solidFill>
                            <a:srgbClr val="000000"/>
                          </a:solidFill>
                          <a:effectLst/>
                          <a:latin typeface="Calibri" panose="020F0502020204030204" pitchFamily="34" charset="0"/>
                        </a:rPr>
                        <a:t>1m hills, pontoons</a:t>
                      </a:r>
                    </a:p>
                  </a:txBody>
                  <a:tcPr marL="4763" marR="4763" marT="4763" marB="0" anchor="b"/>
                </a:tc>
                <a:tc>
                  <a:txBody>
                    <a:bodyPr/>
                    <a:lstStyle/>
                    <a:p>
                      <a:pPr algn="ctr" fontAlgn="b">
                        <a:buNone/>
                      </a:pPr>
                      <a:r>
                        <a:rPr lang="en-AU" sz="2400" b="1" i="0" u="none" strike="noStrike">
                          <a:solidFill>
                            <a:srgbClr val="000000"/>
                          </a:solidFill>
                          <a:effectLst/>
                          <a:latin typeface="Calibri" panose="020F0502020204030204" pitchFamily="34" charset="0"/>
                        </a:rPr>
                        <a:t>11</a:t>
                      </a:r>
                    </a:p>
                  </a:txBody>
                  <a:tcPr marL="4763" marR="4763" marT="4763" marB="0" anchor="b"/>
                </a:tc>
                <a:tc>
                  <a:txBody>
                    <a:bodyPr/>
                    <a:lstStyle/>
                    <a:p>
                      <a:pPr algn="ctr" fontAlgn="b"/>
                      <a:r>
                        <a:rPr lang="en-GB" sz="2800" b="1" i="0" u="none" strike="noStrike" dirty="0">
                          <a:solidFill>
                            <a:srgbClr val="000000"/>
                          </a:solidFill>
                          <a:effectLst/>
                          <a:latin typeface="Calibri" panose="020F0502020204030204" pitchFamily="34" charset="0"/>
                        </a:rPr>
                        <a:t>1.23</a:t>
                      </a:r>
                      <a:endParaRPr lang="en-AU" sz="2800" b="1"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0005"/>
                  </a:ext>
                </a:extLst>
              </a:tr>
              <a:tr h="531639">
                <a:tc>
                  <a:txBody>
                    <a:bodyPr/>
                    <a:lstStyle/>
                    <a:p>
                      <a:r>
                        <a:rPr lang="en-AU" sz="2400" b="1" dirty="0"/>
                        <a:t>6</a:t>
                      </a:r>
                    </a:p>
                  </a:txBody>
                  <a:tcPr/>
                </a:tc>
                <a:tc>
                  <a:txBody>
                    <a:bodyPr/>
                    <a:lstStyle/>
                    <a:p>
                      <a:pPr algn="ctr" fontAlgn="b"/>
                      <a:r>
                        <a:rPr lang="en-GB" sz="2800" b="1" i="0" u="none" strike="noStrike" dirty="0">
                          <a:solidFill>
                            <a:srgbClr val="000000"/>
                          </a:solidFill>
                          <a:effectLst/>
                          <a:latin typeface="Calibri" panose="020F0502020204030204" pitchFamily="34" charset="0"/>
                        </a:rPr>
                        <a:t>13.33</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buNone/>
                      </a:pPr>
                      <a:r>
                        <a:rPr lang="en-AU" sz="2400" b="0" i="0" u="none" strike="noStrike" dirty="0">
                          <a:solidFill>
                            <a:srgbClr val="000000"/>
                          </a:solidFill>
                          <a:effectLst/>
                          <a:latin typeface="Calibri" panose="020F0502020204030204" pitchFamily="34" charset="0"/>
                        </a:rPr>
                        <a:t>1m hills / flat bays   </a:t>
                      </a:r>
                    </a:p>
                  </a:txBody>
                  <a:tcPr marL="4763" marR="4763" marT="4763" marB="0" anchor="b"/>
                </a:tc>
                <a:tc>
                  <a:txBody>
                    <a:bodyPr/>
                    <a:lstStyle/>
                    <a:p>
                      <a:pPr algn="ctr" fontAlgn="b">
                        <a:buNone/>
                      </a:pPr>
                      <a:r>
                        <a:rPr lang="en-AU" sz="2400" b="1" i="0" u="none" strike="noStrike">
                          <a:solidFill>
                            <a:srgbClr val="000000"/>
                          </a:solidFill>
                          <a:effectLst/>
                          <a:latin typeface="Calibri" panose="020F0502020204030204" pitchFamily="34" charset="0"/>
                        </a:rPr>
                        <a:t>10.5</a:t>
                      </a:r>
                    </a:p>
                  </a:txBody>
                  <a:tcPr marL="4763" marR="4763" marT="4763" marB="0" anchor="b"/>
                </a:tc>
                <a:tc>
                  <a:txBody>
                    <a:bodyPr/>
                    <a:lstStyle/>
                    <a:p>
                      <a:pPr algn="ctr" fontAlgn="b"/>
                      <a:r>
                        <a:rPr lang="en-GB" sz="2800" b="1" i="0" u="none" strike="noStrike" dirty="0">
                          <a:solidFill>
                            <a:srgbClr val="000000"/>
                          </a:solidFill>
                          <a:effectLst/>
                          <a:latin typeface="Calibri" panose="020F0502020204030204" pitchFamily="34" charset="0"/>
                        </a:rPr>
                        <a:t>1.27</a:t>
                      </a:r>
                      <a:endParaRPr lang="en-AU" sz="2800" b="1"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0006"/>
                  </a:ext>
                </a:extLst>
              </a:tr>
              <a:tr h="531639">
                <a:tc>
                  <a:txBody>
                    <a:bodyPr/>
                    <a:lstStyle/>
                    <a:p>
                      <a:r>
                        <a:rPr lang="en-AU" sz="2400" b="1" dirty="0"/>
                        <a:t>7</a:t>
                      </a:r>
                    </a:p>
                  </a:txBody>
                  <a:tcPr/>
                </a:tc>
                <a:tc>
                  <a:txBody>
                    <a:bodyPr/>
                    <a:lstStyle/>
                    <a:p>
                      <a:pPr algn="ctr" fontAlgn="b"/>
                      <a:r>
                        <a:rPr lang="en-GB" sz="2800" b="1" i="0" u="none" strike="noStrike" dirty="0">
                          <a:solidFill>
                            <a:srgbClr val="000000"/>
                          </a:solidFill>
                          <a:effectLst/>
                          <a:latin typeface="Calibri" panose="020F0502020204030204" pitchFamily="34" charset="0"/>
                        </a:rPr>
                        <a:t>12.76</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buNone/>
                      </a:pPr>
                      <a:r>
                        <a:rPr lang="en-AU" sz="2400" b="0" i="0" u="none" strike="noStrike" dirty="0">
                          <a:solidFill>
                            <a:srgbClr val="000000"/>
                          </a:solidFill>
                          <a:effectLst/>
                          <a:latin typeface="Calibri" panose="020F0502020204030204" pitchFamily="34" charset="0"/>
                        </a:rPr>
                        <a:t>1.8 Metre beds. 1:2500 (.04) 90 cm </a:t>
                      </a:r>
                    </a:p>
                  </a:txBody>
                  <a:tcPr marL="4763" marR="4763" marT="4763" marB="0" anchor="b"/>
                </a:tc>
                <a:tc>
                  <a:txBody>
                    <a:bodyPr/>
                    <a:lstStyle/>
                    <a:p>
                      <a:pPr algn="ctr" fontAlgn="b">
                        <a:buNone/>
                      </a:pPr>
                      <a:r>
                        <a:rPr lang="en-AU" sz="2400" b="1" i="0" u="none" strike="noStrike">
                          <a:solidFill>
                            <a:srgbClr val="000000"/>
                          </a:solidFill>
                          <a:effectLst/>
                          <a:latin typeface="Calibri" panose="020F0502020204030204" pitchFamily="34" charset="0"/>
                        </a:rPr>
                        <a:t>10</a:t>
                      </a:r>
                    </a:p>
                  </a:txBody>
                  <a:tcPr marL="4763" marR="4763" marT="4763" marB="0" anchor="b"/>
                </a:tc>
                <a:tc>
                  <a:txBody>
                    <a:bodyPr/>
                    <a:lstStyle/>
                    <a:p>
                      <a:pPr algn="ctr" fontAlgn="b"/>
                      <a:r>
                        <a:rPr lang="en-GB" sz="2800" b="1" i="0" u="none" strike="noStrike" dirty="0">
                          <a:solidFill>
                            <a:srgbClr val="000000"/>
                          </a:solidFill>
                          <a:effectLst/>
                          <a:latin typeface="Calibri" panose="020F0502020204030204" pitchFamily="34" charset="0"/>
                        </a:rPr>
                        <a:t>1.28</a:t>
                      </a:r>
                      <a:endParaRPr lang="en-AU" sz="2800" b="1"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0007"/>
                  </a:ext>
                </a:extLst>
              </a:tr>
              <a:tr h="531639">
                <a:tc>
                  <a:txBody>
                    <a:bodyPr/>
                    <a:lstStyle/>
                    <a:p>
                      <a:r>
                        <a:rPr lang="en-AU" sz="2400" b="1" dirty="0"/>
                        <a:t>8</a:t>
                      </a:r>
                    </a:p>
                  </a:txBody>
                  <a:tcPr/>
                </a:tc>
                <a:tc>
                  <a:txBody>
                    <a:bodyPr/>
                    <a:lstStyle/>
                    <a:p>
                      <a:pPr algn="ctr" fontAlgn="b"/>
                      <a:r>
                        <a:rPr lang="en-GB" sz="2800" b="1" i="0" u="none" strike="noStrike" dirty="0">
                          <a:solidFill>
                            <a:srgbClr val="000000"/>
                          </a:solidFill>
                          <a:effectLst/>
                          <a:latin typeface="Calibri" panose="020F0502020204030204" pitchFamily="34" charset="0"/>
                        </a:rPr>
                        <a:t>12.5</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buNone/>
                      </a:pPr>
                      <a:r>
                        <a:rPr lang="en-AU" sz="2400" b="0" i="0" u="none" strike="noStrike" dirty="0">
                          <a:solidFill>
                            <a:srgbClr val="000000"/>
                          </a:solidFill>
                          <a:effectLst/>
                          <a:latin typeface="Calibri" panose="020F0502020204030204" pitchFamily="34" charset="0"/>
                        </a:rPr>
                        <a:t>6ft beds  Zero grade   36inch 91.5cm </a:t>
                      </a:r>
                    </a:p>
                  </a:txBody>
                  <a:tcPr marL="4763" marR="4763" marT="4763" marB="0" anchor="b"/>
                </a:tc>
                <a:tc>
                  <a:txBody>
                    <a:bodyPr/>
                    <a:lstStyle/>
                    <a:p>
                      <a:pPr algn="ctr" fontAlgn="b">
                        <a:buNone/>
                      </a:pPr>
                      <a:r>
                        <a:rPr lang="en-AU" sz="2400" b="1" i="0" u="none" strike="noStrike">
                          <a:solidFill>
                            <a:srgbClr val="000000"/>
                          </a:solidFill>
                          <a:effectLst/>
                          <a:latin typeface="Calibri" panose="020F0502020204030204" pitchFamily="34" charset="0"/>
                        </a:rPr>
                        <a:t>11</a:t>
                      </a:r>
                    </a:p>
                  </a:txBody>
                  <a:tcPr marL="4763" marR="4763" marT="4763" marB="0" anchor="b"/>
                </a:tc>
                <a:tc>
                  <a:txBody>
                    <a:bodyPr/>
                    <a:lstStyle/>
                    <a:p>
                      <a:pPr algn="ctr" fontAlgn="b"/>
                      <a:r>
                        <a:rPr lang="en-GB" sz="2800" b="1" i="0" u="none" strike="noStrike" dirty="0">
                          <a:solidFill>
                            <a:srgbClr val="000000"/>
                          </a:solidFill>
                          <a:effectLst/>
                          <a:latin typeface="Calibri" panose="020F0502020204030204" pitchFamily="34" charset="0"/>
                        </a:rPr>
                        <a:t>1.14</a:t>
                      </a:r>
                      <a:endParaRPr lang="en-AU" sz="2800" b="1"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0008"/>
                  </a:ext>
                </a:extLst>
              </a:tr>
              <a:tr h="794041">
                <a:tc>
                  <a:txBody>
                    <a:bodyPr/>
                    <a:lstStyle/>
                    <a:p>
                      <a:r>
                        <a:rPr lang="en-AU" sz="2400" b="1" dirty="0"/>
                        <a:t>9</a:t>
                      </a:r>
                    </a:p>
                  </a:txBody>
                  <a:tcPr/>
                </a:tc>
                <a:tc>
                  <a:txBody>
                    <a:bodyPr/>
                    <a:lstStyle/>
                    <a:p>
                      <a:pPr algn="ctr" fontAlgn="b"/>
                      <a:r>
                        <a:rPr lang="en-GB" sz="2800" b="1" i="0" u="none" strike="noStrike" dirty="0">
                          <a:solidFill>
                            <a:srgbClr val="000000"/>
                          </a:solidFill>
                          <a:effectLst/>
                          <a:latin typeface="Calibri" panose="020F0502020204030204" pitchFamily="34" charset="0"/>
                        </a:rPr>
                        <a:t>12.4</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buNone/>
                      </a:pPr>
                      <a:r>
                        <a:rPr lang="en-AU" sz="2400" b="0" i="0" u="none" strike="noStrike">
                          <a:solidFill>
                            <a:srgbClr val="000000"/>
                          </a:solidFill>
                          <a:effectLst/>
                          <a:latin typeface="Calibri" panose="020F0502020204030204" pitchFamily="34" charset="0"/>
                        </a:rPr>
                        <a:t>6ft beds 36" spacing</a:t>
                      </a:r>
                    </a:p>
                  </a:txBody>
                  <a:tcPr marL="4763" marR="4763" marT="4763" marB="0" anchor="b"/>
                </a:tc>
                <a:tc>
                  <a:txBody>
                    <a:bodyPr/>
                    <a:lstStyle/>
                    <a:p>
                      <a:pPr algn="ctr" fontAlgn="b">
                        <a:buNone/>
                      </a:pPr>
                      <a:r>
                        <a:rPr lang="en-AU" sz="2400" b="1" i="0" u="none" strike="noStrike">
                          <a:solidFill>
                            <a:srgbClr val="000000"/>
                          </a:solidFill>
                          <a:effectLst/>
                          <a:latin typeface="Calibri" panose="020F0502020204030204" pitchFamily="34" charset="0"/>
                        </a:rPr>
                        <a:t>8</a:t>
                      </a:r>
                    </a:p>
                  </a:txBody>
                  <a:tcPr marL="4763" marR="4763" marT="4763" marB="0" anchor="b"/>
                </a:tc>
                <a:tc>
                  <a:txBody>
                    <a:bodyPr/>
                    <a:lstStyle/>
                    <a:p>
                      <a:pPr algn="ctr" fontAlgn="b"/>
                      <a:r>
                        <a:rPr lang="en-GB" sz="2800" b="1" i="0" u="none" strike="noStrike" dirty="0">
                          <a:solidFill>
                            <a:srgbClr val="000000"/>
                          </a:solidFill>
                          <a:effectLst/>
                          <a:latin typeface="Calibri" panose="020F0502020204030204" pitchFamily="34" charset="0"/>
                        </a:rPr>
                        <a:t>1.55</a:t>
                      </a:r>
                      <a:endParaRPr lang="en-AU" sz="2800" b="1"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0009"/>
                  </a:ext>
                </a:extLst>
              </a:tr>
              <a:tr h="531639">
                <a:tc>
                  <a:txBody>
                    <a:bodyPr/>
                    <a:lstStyle/>
                    <a:p>
                      <a:r>
                        <a:rPr lang="en-AU" sz="2400" b="1" dirty="0"/>
                        <a:t>10</a:t>
                      </a:r>
                    </a:p>
                  </a:txBody>
                  <a:tcPr/>
                </a:tc>
                <a:tc>
                  <a:txBody>
                    <a:bodyPr/>
                    <a:lstStyle/>
                    <a:p>
                      <a:pPr algn="ctr" fontAlgn="b"/>
                      <a:r>
                        <a:rPr lang="en-GB" sz="2800" b="1" i="0" u="none" strike="noStrike" dirty="0">
                          <a:solidFill>
                            <a:srgbClr val="000000"/>
                          </a:solidFill>
                          <a:effectLst/>
                          <a:latin typeface="Calibri" panose="020F0502020204030204" pitchFamily="34" charset="0"/>
                        </a:rPr>
                        <a:t>12.3</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buNone/>
                      </a:pPr>
                      <a:r>
                        <a:rPr lang="en-AU" sz="2400" b="0" i="0" u="none" strike="noStrike" dirty="0">
                          <a:solidFill>
                            <a:srgbClr val="000000"/>
                          </a:solidFill>
                          <a:effectLst/>
                          <a:latin typeface="Calibri" panose="020F0502020204030204" pitchFamily="34" charset="0"/>
                        </a:rPr>
                        <a:t>Siphon, 1m hills</a:t>
                      </a:r>
                    </a:p>
                  </a:txBody>
                  <a:tcPr marL="4763" marR="4763" marT="4763" marB="0" anchor="b"/>
                </a:tc>
                <a:tc>
                  <a:txBody>
                    <a:bodyPr/>
                    <a:lstStyle/>
                    <a:p>
                      <a:pPr algn="ctr" fontAlgn="b">
                        <a:buNone/>
                      </a:pPr>
                      <a:r>
                        <a:rPr lang="en-AU" sz="2400" b="1" i="0" u="none" strike="noStrike" dirty="0">
                          <a:solidFill>
                            <a:srgbClr val="000000"/>
                          </a:solidFill>
                          <a:effectLst/>
                          <a:latin typeface="Calibri" panose="020F0502020204030204" pitchFamily="34" charset="0"/>
                        </a:rPr>
                        <a:t>8.6</a:t>
                      </a:r>
                    </a:p>
                  </a:txBody>
                  <a:tcPr marL="4763" marR="4763" marT="4763" marB="0" anchor="b"/>
                </a:tc>
                <a:tc>
                  <a:txBody>
                    <a:bodyPr/>
                    <a:lstStyle/>
                    <a:p>
                      <a:pPr algn="ctr" fontAlgn="b"/>
                      <a:r>
                        <a:rPr lang="en-GB" sz="2800" b="1" i="0" u="none" strike="noStrike" dirty="0">
                          <a:solidFill>
                            <a:srgbClr val="000000"/>
                          </a:solidFill>
                          <a:effectLst/>
                          <a:latin typeface="Calibri" panose="020F0502020204030204" pitchFamily="34" charset="0"/>
                        </a:rPr>
                        <a:t>1.43</a:t>
                      </a:r>
                      <a:endParaRPr lang="en-AU" sz="2800" b="1"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10800199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3183024" y="2942948"/>
            <a:ext cx="5829300" cy="1102519"/>
          </a:xfrm>
          <a:prstGeom prst="rect">
            <a:avLst/>
          </a:prstGeom>
        </p:spPr>
        <p:txBody>
          <a:bodyPr vert="horz" lIns="68580" tIns="34290" rIns="68580" bIns="3429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AU" sz="1500" dirty="0">
                <a:solidFill>
                  <a:schemeClr val="tx1">
                    <a:lumMod val="50000"/>
                    <a:lumOff val="50000"/>
                  </a:schemeClr>
                </a:solidFill>
                <a:latin typeface="Franklin Gothic Book" panose="020B0503020102020204" pitchFamily="34" charset="0"/>
              </a:rPr>
              <a:t>	</a:t>
            </a:r>
          </a:p>
        </p:txBody>
      </p:sp>
      <p:sp>
        <p:nvSpPr>
          <p:cNvPr id="3" name="Title 2">
            <a:extLst>
              <a:ext uri="{FF2B5EF4-FFF2-40B4-BE49-F238E27FC236}">
                <a16:creationId xmlns:a16="http://schemas.microsoft.com/office/drawing/2014/main" id="{FBC4531D-159D-8CB6-A1A1-B0F5234BDD37}"/>
              </a:ext>
            </a:extLst>
          </p:cNvPr>
          <p:cNvSpPr>
            <a:spLocks noGrp="1"/>
          </p:cNvSpPr>
          <p:nvPr>
            <p:ph type="ctrTitle" idx="4294967295"/>
          </p:nvPr>
        </p:nvSpPr>
        <p:spPr>
          <a:xfrm>
            <a:off x="0" y="2130425"/>
            <a:ext cx="10363200" cy="1470025"/>
          </a:xfrm>
        </p:spPr>
        <p:txBody>
          <a:bodyPr>
            <a:normAutofit/>
          </a:bodyPr>
          <a:lstStyle/>
          <a:p>
            <a:r>
              <a:rPr lang="en-AU" i="1" dirty="0"/>
              <a:t> </a:t>
            </a:r>
            <a:endParaRPr lang="en-AU" dirty="0"/>
          </a:p>
        </p:txBody>
      </p:sp>
      <p:sp>
        <p:nvSpPr>
          <p:cNvPr id="6" name="TextBox 5">
            <a:extLst>
              <a:ext uri="{FF2B5EF4-FFF2-40B4-BE49-F238E27FC236}">
                <a16:creationId xmlns:a16="http://schemas.microsoft.com/office/drawing/2014/main" id="{4FEC2E20-B5EA-EAF7-EA3D-D77107F93795}"/>
              </a:ext>
            </a:extLst>
          </p:cNvPr>
          <p:cNvSpPr txBox="1"/>
          <p:nvPr/>
        </p:nvSpPr>
        <p:spPr>
          <a:xfrm>
            <a:off x="623392" y="764704"/>
            <a:ext cx="10801200" cy="3970318"/>
          </a:xfrm>
          <a:prstGeom prst="rect">
            <a:avLst/>
          </a:prstGeom>
          <a:noFill/>
        </p:spPr>
        <p:txBody>
          <a:bodyPr wrap="square">
            <a:spAutoFit/>
          </a:bodyPr>
          <a:lstStyle/>
          <a:p>
            <a:r>
              <a:rPr lang="en-AU" sz="2800" i="1" kern="1200" dirty="0">
                <a:solidFill>
                  <a:schemeClr val="tx1"/>
                </a:solidFill>
                <a:effectLst/>
                <a:latin typeface="+mn-lt"/>
                <a:ea typeface="+mn-ea"/>
                <a:cs typeface="+mn-cs"/>
              </a:rPr>
              <a:t>CottonInfo accepts no responsibility for the accuracy or completeness of any material contained in this publication. Additionally, CottonInfo disclaims all liability to any person in respect of anything, and of the consequences of anything, done or omitted to be done by any such person in reliance, whether wholly or partly, on any information contained in this publication. Material included in this publication is made available on the understanding that CottonInfo is not providing professional advice. If you intend to rely on any information provided in this publication, you should obtain your own appropriate professional advice. </a:t>
            </a:r>
            <a:endParaRPr lang="en-AU" sz="2800" dirty="0"/>
          </a:p>
        </p:txBody>
      </p:sp>
      <p:pic>
        <p:nvPicPr>
          <p:cNvPr id="7" name="Picture 2" descr="A group of white logos&#10;&#10;AI-generated content may be incorrect.">
            <a:extLst>
              <a:ext uri="{FF2B5EF4-FFF2-40B4-BE49-F238E27FC236}">
                <a16:creationId xmlns:a16="http://schemas.microsoft.com/office/drawing/2014/main" id="{E7ABD1FA-AD94-C789-72C5-6217C98AE7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073098"/>
            <a:ext cx="12207131" cy="1825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5852437"/>
      </p:ext>
    </p:extLst>
  </p:cSld>
  <p:clrMapOvr>
    <a:masterClrMapping/>
  </p:clrMapOvr>
  <mc:AlternateContent xmlns:mc="http://schemas.openxmlformats.org/markup-compatibility/2006" xmlns:p14="http://schemas.microsoft.com/office/powerpoint/2010/main">
    <mc:Choice Requires="p14">
      <p:transition spd="slow" p14:dur="2000" advTm="29410"/>
    </mc:Choice>
    <mc:Fallback xmlns="">
      <p:transition spd="slow" advTm="29410"/>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Content Placeholder 2"/>
          <p:cNvGraphicFramePr>
            <a:graphicFrameLocks noGrp="1"/>
          </p:cNvGraphicFramePr>
          <p:nvPr>
            <p:ph idx="1"/>
            <p:extLst>
              <p:ext uri="{D42A27DB-BD31-4B8C-83A1-F6EECF244321}">
                <p14:modId xmlns:p14="http://schemas.microsoft.com/office/powerpoint/2010/main" val="3800172875"/>
              </p:ext>
            </p:extLst>
          </p:nvPr>
        </p:nvGraphicFramePr>
        <p:xfrm>
          <a:off x="0" y="1"/>
          <a:ext cx="12192000" cy="7237349"/>
        </p:xfrm>
        <a:graphic>
          <a:graphicData uri="http://schemas.openxmlformats.org/drawingml/2006/table">
            <a:tbl>
              <a:tblPr firstRow="1" bandRow="1">
                <a:tableStyleId>{5C22544A-7EE6-4342-B048-85BDC9FD1C3A}</a:tableStyleId>
              </a:tblPr>
              <a:tblGrid>
                <a:gridCol w="1271464">
                  <a:extLst>
                    <a:ext uri="{9D8B030D-6E8A-4147-A177-3AD203B41FA5}">
                      <a16:colId xmlns:a16="http://schemas.microsoft.com/office/drawing/2014/main" val="20000"/>
                    </a:ext>
                  </a:extLst>
                </a:gridCol>
                <a:gridCol w="2160240">
                  <a:extLst>
                    <a:ext uri="{9D8B030D-6E8A-4147-A177-3AD203B41FA5}">
                      <a16:colId xmlns:a16="http://schemas.microsoft.com/office/drawing/2014/main" val="20001"/>
                    </a:ext>
                  </a:extLst>
                </a:gridCol>
                <a:gridCol w="8760296">
                  <a:extLst>
                    <a:ext uri="{9D8B030D-6E8A-4147-A177-3AD203B41FA5}">
                      <a16:colId xmlns:a16="http://schemas.microsoft.com/office/drawing/2014/main" val="20002"/>
                    </a:ext>
                  </a:extLst>
                </a:gridCol>
              </a:tblGrid>
              <a:tr h="908719">
                <a:tc>
                  <a:txBody>
                    <a:bodyPr/>
                    <a:lstStyle/>
                    <a:p>
                      <a:r>
                        <a:rPr lang="en-AU" sz="2800" dirty="0"/>
                        <a:t>Crop</a:t>
                      </a:r>
                    </a:p>
                  </a:txBody>
                  <a:tcPr/>
                </a:tc>
                <a:tc>
                  <a:txBody>
                    <a:bodyPr/>
                    <a:lstStyle/>
                    <a:p>
                      <a:r>
                        <a:rPr lang="en-AU" sz="2800" dirty="0"/>
                        <a:t>Yield (b/ha)</a:t>
                      </a:r>
                    </a:p>
                  </a:txBody>
                  <a:tcPr/>
                </a:tc>
                <a:tc>
                  <a:txBody>
                    <a:bodyPr/>
                    <a:lstStyle/>
                    <a:p>
                      <a:r>
                        <a:rPr lang="en-AU" sz="3200" dirty="0"/>
                        <a:t>Mepiquat chloride management</a:t>
                      </a:r>
                    </a:p>
                  </a:txBody>
                  <a:tcPr/>
                </a:tc>
                <a:extLst>
                  <a:ext uri="{0D108BD9-81ED-4DB2-BD59-A6C34878D82A}">
                    <a16:rowId xmlns:a16="http://schemas.microsoft.com/office/drawing/2014/main" val="10000"/>
                  </a:ext>
                </a:extLst>
              </a:tr>
              <a:tr h="936954">
                <a:tc>
                  <a:txBody>
                    <a:bodyPr/>
                    <a:lstStyle/>
                    <a:p>
                      <a:pPr algn="ctr"/>
                      <a:r>
                        <a:rPr lang="en-AU" sz="2000" b="1" dirty="0"/>
                        <a:t>1</a:t>
                      </a:r>
                    </a:p>
                  </a:txBody>
                  <a:tcPr/>
                </a:tc>
                <a:tc>
                  <a:txBody>
                    <a:bodyPr/>
                    <a:lstStyle/>
                    <a:p>
                      <a:pPr algn="ctr" fontAlgn="b"/>
                      <a:r>
                        <a:rPr lang="en-GB" sz="2800" b="1" i="0" u="none" strike="noStrike" dirty="0">
                          <a:solidFill>
                            <a:srgbClr val="000000"/>
                          </a:solidFill>
                          <a:effectLst/>
                          <a:latin typeface="Calibri" panose="020F0502020204030204" pitchFamily="34" charset="0"/>
                        </a:rPr>
                        <a:t>16.2</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buNone/>
                      </a:pPr>
                      <a:r>
                        <a:rPr lang="en-GB" sz="2400" b="1" i="0" u="none" strike="noStrike" dirty="0">
                          <a:solidFill>
                            <a:srgbClr val="000000"/>
                          </a:solidFill>
                          <a:effectLst/>
                          <a:latin typeface="Calibri" panose="020F0502020204030204" pitchFamily="34" charset="0"/>
                        </a:rPr>
                        <a:t>23 January 50 ml/ha, 2 Feb 170 ml/ha</a:t>
                      </a:r>
                      <a:endParaRPr lang="en-AU" sz="2400" b="1" i="0" u="none" strike="noStrike" dirty="0">
                        <a:solidFill>
                          <a:srgbClr val="00000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10001"/>
                  </a:ext>
                </a:extLst>
              </a:tr>
              <a:tr h="936954">
                <a:tc>
                  <a:txBody>
                    <a:bodyPr/>
                    <a:lstStyle/>
                    <a:p>
                      <a:pPr algn="ctr"/>
                      <a:r>
                        <a:rPr lang="en-AU" sz="2000" b="1" dirty="0"/>
                        <a:t>2</a:t>
                      </a:r>
                    </a:p>
                  </a:txBody>
                  <a:tcPr/>
                </a:tc>
                <a:tc>
                  <a:txBody>
                    <a:bodyPr/>
                    <a:lstStyle/>
                    <a:p>
                      <a:pPr algn="ctr" fontAlgn="b"/>
                      <a:r>
                        <a:rPr lang="en-GB" sz="2800" b="1" i="0" u="none" strike="noStrike" dirty="0">
                          <a:solidFill>
                            <a:srgbClr val="000000"/>
                          </a:solidFill>
                          <a:effectLst/>
                          <a:latin typeface="Calibri" panose="020F0502020204030204" pitchFamily="34" charset="0"/>
                        </a:rPr>
                        <a:t>14.36</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buNone/>
                      </a:pPr>
                      <a:r>
                        <a:rPr lang="en-AU" sz="2400" b="1" i="0" u="none" strike="noStrike" dirty="0">
                          <a:solidFill>
                            <a:srgbClr val="000000"/>
                          </a:solidFill>
                          <a:effectLst/>
                          <a:latin typeface="Calibri" panose="020F0502020204030204" pitchFamily="34" charset="0"/>
                        </a:rPr>
                        <a:t>5mL RX380 with an OTT pass 29th Dec  VR 15mL/0ml Jan 15th  200ml Blanket Feb 4th</a:t>
                      </a:r>
                    </a:p>
                  </a:txBody>
                  <a:tcPr marL="4763" marR="4763" marT="4763" marB="0" anchor="b"/>
                </a:tc>
                <a:extLst>
                  <a:ext uri="{0D108BD9-81ED-4DB2-BD59-A6C34878D82A}">
                    <a16:rowId xmlns:a16="http://schemas.microsoft.com/office/drawing/2014/main" val="10002"/>
                  </a:ext>
                </a:extLst>
              </a:tr>
              <a:tr h="1402400">
                <a:tc>
                  <a:txBody>
                    <a:bodyPr/>
                    <a:lstStyle/>
                    <a:p>
                      <a:pPr algn="ctr"/>
                      <a:r>
                        <a:rPr lang="en-AU" sz="2000" b="1" dirty="0"/>
                        <a:t>3</a:t>
                      </a:r>
                    </a:p>
                  </a:txBody>
                  <a:tcPr/>
                </a:tc>
                <a:tc>
                  <a:txBody>
                    <a:bodyPr/>
                    <a:lstStyle/>
                    <a:p>
                      <a:pPr algn="ctr" fontAlgn="b"/>
                      <a:r>
                        <a:rPr lang="en-GB" sz="2800" b="1" i="0" u="none" strike="noStrike" dirty="0">
                          <a:solidFill>
                            <a:srgbClr val="000000"/>
                          </a:solidFill>
                          <a:effectLst/>
                          <a:latin typeface="Calibri" panose="020F0502020204030204" pitchFamily="34" charset="0"/>
                        </a:rPr>
                        <a:t>14.3</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buNone/>
                      </a:pPr>
                      <a:r>
                        <a:rPr lang="en-AU" sz="2400" b="1" i="0" u="none" strike="noStrike" dirty="0">
                          <a:solidFill>
                            <a:srgbClr val="000000"/>
                          </a:solidFill>
                          <a:effectLst/>
                          <a:latin typeface="Calibri" panose="020F0502020204030204" pitchFamily="34" charset="0"/>
                        </a:rPr>
                        <a:t>25ml RX380 13/1 300ml Rx380 Cut out pass 23/1</a:t>
                      </a:r>
                    </a:p>
                  </a:txBody>
                  <a:tcPr marL="4763" marR="4763" marT="4763" marB="0" anchor="b"/>
                </a:tc>
                <a:extLst>
                  <a:ext uri="{0D108BD9-81ED-4DB2-BD59-A6C34878D82A}">
                    <a16:rowId xmlns:a16="http://schemas.microsoft.com/office/drawing/2014/main" val="10003"/>
                  </a:ext>
                </a:extLst>
              </a:tr>
              <a:tr h="1402400">
                <a:tc>
                  <a:txBody>
                    <a:bodyPr/>
                    <a:lstStyle/>
                    <a:p>
                      <a:pPr algn="ctr"/>
                      <a:r>
                        <a:rPr lang="en-AU" sz="2000" b="1" dirty="0"/>
                        <a:t>4</a:t>
                      </a:r>
                    </a:p>
                  </a:txBody>
                  <a:tcPr/>
                </a:tc>
                <a:tc>
                  <a:txBody>
                    <a:bodyPr/>
                    <a:lstStyle/>
                    <a:p>
                      <a:pPr algn="ctr" fontAlgn="b"/>
                      <a:r>
                        <a:rPr lang="en-GB" sz="2800" b="1" i="0" u="none" strike="noStrike" dirty="0">
                          <a:solidFill>
                            <a:srgbClr val="000000"/>
                          </a:solidFill>
                          <a:effectLst/>
                          <a:latin typeface="Calibri" panose="020F0502020204030204" pitchFamily="34" charset="0"/>
                        </a:rPr>
                        <a:t>13.8</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buNone/>
                      </a:pPr>
                      <a:r>
                        <a:rPr lang="en-AU" sz="2400" b="1" i="0" u="none" strike="noStrike" dirty="0">
                          <a:solidFill>
                            <a:srgbClr val="000000"/>
                          </a:solidFill>
                          <a:effectLst/>
                          <a:latin typeface="Calibri" panose="020F0502020204030204" pitchFamily="34" charset="0"/>
                        </a:rPr>
                        <a:t>21st Jan, 150ml rx380</a:t>
                      </a:r>
                    </a:p>
                  </a:txBody>
                  <a:tcPr marL="4763" marR="4763" marT="4763" marB="0" anchor="b"/>
                </a:tc>
                <a:extLst>
                  <a:ext uri="{0D108BD9-81ED-4DB2-BD59-A6C34878D82A}">
                    <a16:rowId xmlns:a16="http://schemas.microsoft.com/office/drawing/2014/main" val="10004"/>
                  </a:ext>
                </a:extLst>
              </a:tr>
              <a:tr h="936954">
                <a:tc>
                  <a:txBody>
                    <a:bodyPr/>
                    <a:lstStyle/>
                    <a:p>
                      <a:pPr algn="ctr"/>
                      <a:r>
                        <a:rPr lang="en-AU" sz="2000" b="1" dirty="0"/>
                        <a:t>5</a:t>
                      </a:r>
                    </a:p>
                  </a:txBody>
                  <a:tcPr/>
                </a:tc>
                <a:tc>
                  <a:txBody>
                    <a:bodyPr/>
                    <a:lstStyle/>
                    <a:p>
                      <a:pPr algn="ctr" fontAlgn="b"/>
                      <a:r>
                        <a:rPr lang="en-GB" sz="2800" b="1" i="0" u="none" strike="noStrike" dirty="0">
                          <a:solidFill>
                            <a:srgbClr val="000000"/>
                          </a:solidFill>
                          <a:effectLst/>
                          <a:latin typeface="Calibri" panose="020F0502020204030204" pitchFamily="34" charset="0"/>
                        </a:rPr>
                        <a:t>13.5</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buNone/>
                      </a:pPr>
                      <a:r>
                        <a:rPr lang="en-AU" sz="2400" b="1" i="0" u="none" strike="noStrike" dirty="0">
                          <a:solidFill>
                            <a:srgbClr val="000000"/>
                          </a:solidFill>
                          <a:effectLst/>
                          <a:latin typeface="Calibri" panose="020F0502020204030204" pitchFamily="34" charset="0"/>
                        </a:rPr>
                        <a:t>20ml of RX380 applied Jan 5th. 200ml applied Feb 4th to cut the crop out. white flower was ahead of where we wanted it due to extreme heat in January.</a:t>
                      </a:r>
                    </a:p>
                  </a:txBody>
                  <a:tcPr marL="4763" marR="4763" marT="4763" marB="0" anchor="b"/>
                </a:tc>
                <a:extLst>
                  <a:ext uri="{0D108BD9-81ED-4DB2-BD59-A6C34878D82A}">
                    <a16:rowId xmlns:a16="http://schemas.microsoft.com/office/drawing/2014/main" val="10005"/>
                  </a:ext>
                </a:extLst>
              </a:tr>
              <a:tr h="547879">
                <a:tc>
                  <a:txBody>
                    <a:bodyPr/>
                    <a:lstStyle/>
                    <a:p>
                      <a:endParaRPr lang="en-AU" dirty="0"/>
                    </a:p>
                  </a:txBody>
                  <a:tcPr/>
                </a:tc>
                <a:tc>
                  <a:txBody>
                    <a:bodyPr/>
                    <a:lstStyle/>
                    <a:p>
                      <a:pPr algn="ctr" fontAlgn="b"/>
                      <a:endParaRPr lang="en-AU" sz="2400" b="0" i="0" u="none" strike="noStrike" dirty="0">
                        <a:solidFill>
                          <a:srgbClr val="000000"/>
                        </a:solidFill>
                        <a:effectLst/>
                        <a:latin typeface="Calibri" panose="020F0502020204030204" pitchFamily="34" charset="0"/>
                      </a:endParaRPr>
                    </a:p>
                  </a:txBody>
                  <a:tcPr marL="6350" marR="6350" marT="6350" marB="0" anchor="b"/>
                </a:tc>
                <a:tc>
                  <a:txBody>
                    <a:bodyPr/>
                    <a:lstStyle/>
                    <a:p>
                      <a:endParaRPr lang="en-AU" dirty="0"/>
                    </a:p>
                  </a:txBody>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7115133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Content Placeholder 2"/>
          <p:cNvGraphicFramePr>
            <a:graphicFrameLocks noGrp="1"/>
          </p:cNvGraphicFramePr>
          <p:nvPr>
            <p:ph idx="1"/>
            <p:extLst>
              <p:ext uri="{D42A27DB-BD31-4B8C-83A1-F6EECF244321}">
                <p14:modId xmlns:p14="http://schemas.microsoft.com/office/powerpoint/2010/main" val="4068669846"/>
              </p:ext>
            </p:extLst>
          </p:nvPr>
        </p:nvGraphicFramePr>
        <p:xfrm>
          <a:off x="191344" y="1268760"/>
          <a:ext cx="11593288" cy="5328593"/>
        </p:xfrm>
        <a:graphic>
          <a:graphicData uri="http://schemas.openxmlformats.org/drawingml/2006/table">
            <a:tbl>
              <a:tblPr firstRow="1" bandRow="1">
                <a:tableStyleId>{5C22544A-7EE6-4342-B048-85BDC9FD1C3A}</a:tableStyleId>
              </a:tblPr>
              <a:tblGrid>
                <a:gridCol w="1209026">
                  <a:extLst>
                    <a:ext uri="{9D8B030D-6E8A-4147-A177-3AD203B41FA5}">
                      <a16:colId xmlns:a16="http://schemas.microsoft.com/office/drawing/2014/main" val="20000"/>
                    </a:ext>
                  </a:extLst>
                </a:gridCol>
                <a:gridCol w="2054157">
                  <a:extLst>
                    <a:ext uri="{9D8B030D-6E8A-4147-A177-3AD203B41FA5}">
                      <a16:colId xmlns:a16="http://schemas.microsoft.com/office/drawing/2014/main" val="20001"/>
                    </a:ext>
                  </a:extLst>
                </a:gridCol>
                <a:gridCol w="8330105">
                  <a:extLst>
                    <a:ext uri="{9D8B030D-6E8A-4147-A177-3AD203B41FA5}">
                      <a16:colId xmlns:a16="http://schemas.microsoft.com/office/drawing/2014/main" val="20002"/>
                    </a:ext>
                  </a:extLst>
                </a:gridCol>
              </a:tblGrid>
              <a:tr h="848654">
                <a:tc>
                  <a:txBody>
                    <a:bodyPr/>
                    <a:lstStyle/>
                    <a:p>
                      <a:r>
                        <a:rPr lang="en-AU" sz="2800" dirty="0"/>
                        <a:t>Crop</a:t>
                      </a:r>
                    </a:p>
                  </a:txBody>
                  <a:tcPr/>
                </a:tc>
                <a:tc>
                  <a:txBody>
                    <a:bodyPr/>
                    <a:lstStyle/>
                    <a:p>
                      <a:r>
                        <a:rPr lang="en-AU" sz="2800" dirty="0"/>
                        <a:t>Yield (b/ha)</a:t>
                      </a:r>
                    </a:p>
                  </a:txBody>
                  <a:tcPr/>
                </a:tc>
                <a:tc>
                  <a:txBody>
                    <a:bodyPr/>
                    <a:lstStyle/>
                    <a:p>
                      <a:r>
                        <a:rPr lang="en-AU" sz="3200" dirty="0"/>
                        <a:t>Mepiquat chloride management</a:t>
                      </a:r>
                    </a:p>
                  </a:txBody>
                  <a:tcPr/>
                </a:tc>
                <a:extLst>
                  <a:ext uri="{0D108BD9-81ED-4DB2-BD59-A6C34878D82A}">
                    <a16:rowId xmlns:a16="http://schemas.microsoft.com/office/drawing/2014/main" val="10000"/>
                  </a:ext>
                </a:extLst>
              </a:tr>
              <a:tr h="1051818">
                <a:tc>
                  <a:txBody>
                    <a:bodyPr/>
                    <a:lstStyle/>
                    <a:p>
                      <a:pPr algn="ctr"/>
                      <a:r>
                        <a:rPr lang="en-AU" sz="2000" b="1" dirty="0"/>
                        <a:t>6</a:t>
                      </a:r>
                    </a:p>
                  </a:txBody>
                  <a:tcPr/>
                </a:tc>
                <a:tc>
                  <a:txBody>
                    <a:bodyPr/>
                    <a:lstStyle/>
                    <a:p>
                      <a:pPr algn="ctr" fontAlgn="b"/>
                      <a:r>
                        <a:rPr lang="en-GB" sz="2800" b="1" i="0" u="none" strike="noStrike" dirty="0">
                          <a:solidFill>
                            <a:srgbClr val="000000"/>
                          </a:solidFill>
                          <a:effectLst/>
                          <a:latin typeface="Calibri" panose="020F0502020204030204" pitchFamily="34" charset="0"/>
                        </a:rPr>
                        <a:t>13.33</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buNone/>
                      </a:pPr>
                      <a:r>
                        <a:rPr lang="en-AU" sz="2400" b="1" i="0" u="none" strike="noStrike" dirty="0">
                          <a:solidFill>
                            <a:srgbClr val="000000"/>
                          </a:solidFill>
                          <a:effectLst/>
                          <a:latin typeface="Calibri" panose="020F0502020204030204" pitchFamily="34" charset="0"/>
                        </a:rPr>
                        <a:t>1 cutout rate 21/1/26 - 300ml/ha</a:t>
                      </a:r>
                    </a:p>
                  </a:txBody>
                  <a:tcPr marL="4763" marR="4763" marT="4763" marB="0" anchor="b"/>
                </a:tc>
                <a:extLst>
                  <a:ext uri="{0D108BD9-81ED-4DB2-BD59-A6C34878D82A}">
                    <a16:rowId xmlns:a16="http://schemas.microsoft.com/office/drawing/2014/main" val="10006"/>
                  </a:ext>
                </a:extLst>
              </a:tr>
              <a:tr h="1260233">
                <a:tc>
                  <a:txBody>
                    <a:bodyPr/>
                    <a:lstStyle/>
                    <a:p>
                      <a:pPr algn="ctr"/>
                      <a:r>
                        <a:rPr lang="en-AU" sz="2000" b="1" dirty="0"/>
                        <a:t>7</a:t>
                      </a:r>
                    </a:p>
                  </a:txBody>
                  <a:tcPr/>
                </a:tc>
                <a:tc>
                  <a:txBody>
                    <a:bodyPr/>
                    <a:lstStyle/>
                    <a:p>
                      <a:pPr algn="ctr" fontAlgn="b"/>
                      <a:r>
                        <a:rPr lang="en-GB" sz="2800" b="1" i="0" u="none" strike="noStrike" dirty="0">
                          <a:solidFill>
                            <a:srgbClr val="000000"/>
                          </a:solidFill>
                          <a:effectLst/>
                          <a:latin typeface="Calibri" panose="020F0502020204030204" pitchFamily="34" charset="0"/>
                        </a:rPr>
                        <a:t>12.76</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buNone/>
                      </a:pPr>
                      <a:r>
                        <a:rPr lang="en-AU" sz="2400" b="1" i="0" u="none" strike="noStrike" dirty="0">
                          <a:solidFill>
                            <a:srgbClr val="000000"/>
                          </a:solidFill>
                          <a:effectLst/>
                          <a:latin typeface="Calibri" panose="020F0502020204030204" pitchFamily="34" charset="0"/>
                        </a:rPr>
                        <a:t>200ml on 1/2</a:t>
                      </a:r>
                    </a:p>
                  </a:txBody>
                  <a:tcPr marL="4763" marR="4763" marT="4763" marB="0" anchor="b"/>
                </a:tc>
                <a:extLst>
                  <a:ext uri="{0D108BD9-81ED-4DB2-BD59-A6C34878D82A}">
                    <a16:rowId xmlns:a16="http://schemas.microsoft.com/office/drawing/2014/main" val="10007"/>
                  </a:ext>
                </a:extLst>
              </a:tr>
              <a:tr h="749936">
                <a:tc>
                  <a:txBody>
                    <a:bodyPr/>
                    <a:lstStyle/>
                    <a:p>
                      <a:pPr algn="ctr"/>
                      <a:r>
                        <a:rPr lang="en-AU" sz="2000" b="1" dirty="0"/>
                        <a:t>8</a:t>
                      </a:r>
                    </a:p>
                  </a:txBody>
                  <a:tcPr/>
                </a:tc>
                <a:tc>
                  <a:txBody>
                    <a:bodyPr/>
                    <a:lstStyle/>
                    <a:p>
                      <a:pPr algn="ctr" fontAlgn="b"/>
                      <a:r>
                        <a:rPr lang="en-GB" sz="2800" b="1" i="0" u="none" strike="noStrike" dirty="0">
                          <a:solidFill>
                            <a:srgbClr val="000000"/>
                          </a:solidFill>
                          <a:effectLst/>
                          <a:latin typeface="Calibri" panose="020F0502020204030204" pitchFamily="34" charset="0"/>
                        </a:rPr>
                        <a:t>12.4</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buNone/>
                      </a:pPr>
                      <a:r>
                        <a:rPr lang="en-AU" sz="2400" b="1" i="0" u="none" strike="noStrike" dirty="0">
                          <a:solidFill>
                            <a:srgbClr val="000000"/>
                          </a:solidFill>
                          <a:effectLst/>
                          <a:latin typeface="Calibri" panose="020F0502020204030204" pitchFamily="34" charset="0"/>
                        </a:rPr>
                        <a:t>part area check @40ml rx380 on 27/12 25/1/26 cutout Rx380 @100ml 4/2/26 2nd cutout 100ml</a:t>
                      </a:r>
                    </a:p>
                  </a:txBody>
                  <a:tcPr marL="4763" marR="4763" marT="4763" marB="0" anchor="b"/>
                </a:tc>
                <a:extLst>
                  <a:ext uri="{0D108BD9-81ED-4DB2-BD59-A6C34878D82A}">
                    <a16:rowId xmlns:a16="http://schemas.microsoft.com/office/drawing/2014/main" val="10008"/>
                  </a:ext>
                </a:extLst>
              </a:tr>
              <a:tr h="634191">
                <a:tc>
                  <a:txBody>
                    <a:bodyPr/>
                    <a:lstStyle/>
                    <a:p>
                      <a:pPr algn="ctr"/>
                      <a:r>
                        <a:rPr lang="en-AU" sz="2000" b="1" dirty="0"/>
                        <a:t>9</a:t>
                      </a:r>
                    </a:p>
                  </a:txBody>
                  <a:tcPr/>
                </a:tc>
                <a:tc>
                  <a:txBody>
                    <a:bodyPr/>
                    <a:lstStyle/>
                    <a:p>
                      <a:pPr algn="ctr" fontAlgn="b"/>
                      <a:r>
                        <a:rPr lang="en-GB" sz="2800" b="1" i="0" u="none" strike="noStrike" dirty="0">
                          <a:solidFill>
                            <a:srgbClr val="000000"/>
                          </a:solidFill>
                          <a:effectLst/>
                          <a:latin typeface="Calibri" panose="020F0502020204030204" pitchFamily="34" charset="0"/>
                        </a:rPr>
                        <a:t>12.3</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buNone/>
                      </a:pPr>
                      <a:r>
                        <a:rPr lang="en-AU" sz="2400" b="1" i="0" u="none" strike="noStrike" dirty="0">
                          <a:solidFill>
                            <a:srgbClr val="000000"/>
                          </a:solidFill>
                          <a:effectLst/>
                          <a:latin typeface="Calibri" panose="020F0502020204030204" pitchFamily="34" charset="0"/>
                        </a:rPr>
                        <a:t>200 mL @ 5/2/26</a:t>
                      </a:r>
                    </a:p>
                  </a:txBody>
                  <a:tcPr marL="4763" marR="4763" marT="4763" marB="0" anchor="b"/>
                </a:tc>
                <a:extLst>
                  <a:ext uri="{0D108BD9-81ED-4DB2-BD59-A6C34878D82A}">
                    <a16:rowId xmlns:a16="http://schemas.microsoft.com/office/drawing/2014/main" val="10009"/>
                  </a:ext>
                </a:extLst>
              </a:tr>
              <a:tr h="783761">
                <a:tc>
                  <a:txBody>
                    <a:bodyPr/>
                    <a:lstStyle/>
                    <a:p>
                      <a:pPr algn="ctr"/>
                      <a:r>
                        <a:rPr lang="en-GB" sz="2000" b="1" dirty="0"/>
                        <a:t>10</a:t>
                      </a:r>
                      <a:endParaRPr lang="en-AU" sz="2000" b="1" dirty="0"/>
                    </a:p>
                  </a:txBody>
                  <a:tcPr/>
                </a:tc>
                <a:tc>
                  <a:txBody>
                    <a:bodyPr/>
                    <a:lstStyle/>
                    <a:p>
                      <a:pPr algn="ctr" fontAlgn="b"/>
                      <a:r>
                        <a:rPr lang="en-GB" sz="2800" b="1" i="0" u="none" strike="noStrike" dirty="0">
                          <a:solidFill>
                            <a:srgbClr val="000000"/>
                          </a:solidFill>
                          <a:effectLst/>
                          <a:latin typeface="Calibri" panose="020F0502020204030204" pitchFamily="34" charset="0"/>
                        </a:rPr>
                        <a:t>12.1</a:t>
                      </a:r>
                      <a:endParaRPr lang="en-AU" sz="2800" b="1"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buNone/>
                      </a:pPr>
                      <a:r>
                        <a:rPr lang="en-AU" sz="2400" b="1" i="0" u="none" strike="noStrike" dirty="0">
                          <a:solidFill>
                            <a:srgbClr val="000000"/>
                          </a:solidFill>
                          <a:effectLst/>
                          <a:latin typeface="Calibri" panose="020F0502020204030204" pitchFamily="34" charset="0"/>
                        </a:rPr>
                        <a:t>Variable rate, 0-.04 l/ha RX380 2/1/26  0.2 l/ha RX380 7/3/26    </a:t>
                      </a:r>
                    </a:p>
                  </a:txBody>
                  <a:tcPr marL="4763" marR="4763" marT="4763" marB="0" anchor="b"/>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16802650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p:cNvSpPr>
            <a:spLocks noGrp="1"/>
          </p:cNvSpPr>
          <p:nvPr>
            <p:ph type="title"/>
          </p:nvPr>
        </p:nvSpPr>
        <p:spPr>
          <a:prstGeom prst="rect">
            <a:avLst/>
          </a:prstGeom>
        </p:spPr>
        <p:txBody>
          <a:bodyPr/>
          <a:lstStyle/>
          <a:p>
            <a:r>
              <a:rPr lang="en-AU" b="1" dirty="0"/>
              <a:t>Insect issues?</a:t>
            </a:r>
          </a:p>
        </p:txBody>
      </p:sp>
      <p:sp>
        <p:nvSpPr>
          <p:cNvPr id="6" name="Content Placeholder 5">
            <a:extLst>
              <a:ext uri="{FF2B5EF4-FFF2-40B4-BE49-F238E27FC236}">
                <a16:creationId xmlns:a16="http://schemas.microsoft.com/office/drawing/2014/main" id="{6A34762A-78B9-4621-A44B-32F42276EC60}"/>
              </a:ext>
            </a:extLst>
          </p:cNvPr>
          <p:cNvSpPr>
            <a:spLocks noGrp="1"/>
          </p:cNvSpPr>
          <p:nvPr>
            <p:ph idx="1"/>
          </p:nvPr>
        </p:nvSpPr>
        <p:spPr>
          <a:xfrm>
            <a:off x="1415480" y="2473254"/>
            <a:ext cx="10485009" cy="4824536"/>
          </a:xfrm>
        </p:spPr>
        <p:txBody>
          <a:bodyPr>
            <a:normAutofit/>
          </a:bodyPr>
          <a:lstStyle/>
          <a:p>
            <a:r>
              <a:rPr lang="en-AU" dirty="0"/>
              <a:t>Thrip pressure very high during November   </a:t>
            </a:r>
          </a:p>
          <a:p>
            <a:r>
              <a:rPr lang="en-AU" dirty="0"/>
              <a:t>Pockets of high Mirid pressure</a:t>
            </a:r>
          </a:p>
          <a:p>
            <a:r>
              <a:rPr lang="en-AU" dirty="0"/>
              <a:t>Most crops one Mirid insecticide </a:t>
            </a:r>
          </a:p>
          <a:p>
            <a:r>
              <a:rPr lang="en-AU" dirty="0"/>
              <a:t>Most fields had just had one or two insecticides </a:t>
            </a:r>
          </a:p>
          <a:p>
            <a:pPr marL="0" indent="0">
              <a:buNone/>
            </a:pPr>
            <a:endParaRPr lang="en-AU" dirty="0"/>
          </a:p>
          <a:p>
            <a:r>
              <a:rPr lang="en-AU" dirty="0"/>
              <a:t>Comments below reflect in general a low-pressure insect year </a:t>
            </a:r>
          </a:p>
          <a:p>
            <a:pPr marL="0" indent="0">
              <a:buNone/>
            </a:pPr>
            <a:endParaRPr lang="en-AU" sz="3600" dirty="0"/>
          </a:p>
          <a:p>
            <a:endParaRPr lang="en-AU" sz="3600" dirty="0"/>
          </a:p>
        </p:txBody>
      </p:sp>
      <p:sp>
        <p:nvSpPr>
          <p:cNvPr id="4" name="Content Placeholder 3">
            <a:extLst>
              <a:ext uri="{FF2B5EF4-FFF2-40B4-BE49-F238E27FC236}">
                <a16:creationId xmlns:a16="http://schemas.microsoft.com/office/drawing/2014/main" id="{1AA99391-ED6A-4FD8-AC8E-87D5AE86864E}"/>
              </a:ext>
            </a:extLst>
          </p:cNvPr>
          <p:cNvSpPr>
            <a:spLocks noGrp="1"/>
          </p:cNvSpPr>
          <p:nvPr>
            <p:ph sz="half" idx="4294967295"/>
          </p:nvPr>
        </p:nvSpPr>
        <p:spPr>
          <a:xfrm>
            <a:off x="12146280" y="1600200"/>
            <a:ext cx="45719" cy="4525963"/>
          </a:xfrm>
        </p:spPr>
        <p:txBody>
          <a:bodyPr>
            <a:normAutofit/>
          </a:bodyPr>
          <a:lstStyle/>
          <a:p>
            <a:pPr marL="0" indent="0">
              <a:buNone/>
            </a:pPr>
            <a:endParaRPr lang="en-AU" dirty="0"/>
          </a:p>
          <a:p>
            <a:pPr marL="0" indent="0">
              <a:buNone/>
            </a:pPr>
            <a:endParaRPr lang="en-AU" dirty="0">
              <a:solidFill>
                <a:schemeClr val="bg1"/>
              </a:solidFill>
            </a:endParaRPr>
          </a:p>
          <a:p>
            <a:pPr marL="0" indent="0">
              <a:buNone/>
            </a:pPr>
            <a:endParaRPr lang="en-AU" dirty="0">
              <a:solidFill>
                <a:schemeClr val="bg1"/>
              </a:solidFill>
            </a:endParaRPr>
          </a:p>
          <a:p>
            <a:pPr marL="0" indent="0">
              <a:buNone/>
            </a:pPr>
            <a:endParaRPr lang="en-AU" dirty="0"/>
          </a:p>
        </p:txBody>
      </p:sp>
      <p:pic>
        <p:nvPicPr>
          <p:cNvPr id="5" name="Picture 4" descr="A logo with text and a cloud&#10;&#10;AI-generated content may be incorrect.">
            <a:extLst>
              <a:ext uri="{FF2B5EF4-FFF2-40B4-BE49-F238E27FC236}">
                <a16:creationId xmlns:a16="http://schemas.microsoft.com/office/drawing/2014/main" id="{342BBBFE-CBD2-85F1-6A01-E528CE20BD4B}"/>
              </a:ext>
            </a:extLst>
          </p:cNvPr>
          <p:cNvPicPr>
            <a:picLocks noChangeAspect="1"/>
          </p:cNvPicPr>
          <p:nvPr/>
        </p:nvPicPr>
        <p:blipFill>
          <a:blip r:embed="rId3"/>
          <a:stretch>
            <a:fillRect/>
          </a:stretch>
        </p:blipFill>
        <p:spPr>
          <a:xfrm>
            <a:off x="47328" y="0"/>
            <a:ext cx="2448177" cy="2448177"/>
          </a:xfrm>
          <a:prstGeom prst="rect">
            <a:avLst/>
          </a:prstGeom>
        </p:spPr>
      </p:pic>
    </p:spTree>
    <p:extLst>
      <p:ext uri="{BB962C8B-B14F-4D97-AF65-F5344CB8AC3E}">
        <p14:creationId xmlns:p14="http://schemas.microsoft.com/office/powerpoint/2010/main" val="21420908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B181E26-89C4-4A14-92DE-0F4C4B0E94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9EA0F102-4448-4C67-9E60-871BA7A3CB9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5381" r="3" b="47570"/>
          <a:stretch/>
        </p:blipFill>
        <p:spPr>
          <a:xfrm>
            <a:off x="6566772" y="1268760"/>
            <a:ext cx="5604670" cy="3096344"/>
          </a:xfrm>
          <a:custGeom>
            <a:avLst/>
            <a:gdLst>
              <a:gd name="connsiteX0" fmla="*/ 1159248 w 5604670"/>
              <a:gd name="connsiteY0" fmla="*/ 0 h 2501837"/>
              <a:gd name="connsiteX1" fmla="*/ 5604670 w 5604670"/>
              <a:gd name="connsiteY1" fmla="*/ 0 h 2501837"/>
              <a:gd name="connsiteX2" fmla="*/ 5604670 w 5604670"/>
              <a:gd name="connsiteY2" fmla="*/ 2501837 h 2501837"/>
              <a:gd name="connsiteX3" fmla="*/ 0 w 5604670"/>
              <a:gd name="connsiteY3" fmla="*/ 2501837 h 2501837"/>
            </a:gdLst>
            <a:ahLst/>
            <a:cxnLst>
              <a:cxn ang="0">
                <a:pos x="connsiteX0" y="connsiteY0"/>
              </a:cxn>
              <a:cxn ang="0">
                <a:pos x="connsiteX1" y="connsiteY1"/>
              </a:cxn>
              <a:cxn ang="0">
                <a:pos x="connsiteX2" y="connsiteY2"/>
              </a:cxn>
              <a:cxn ang="0">
                <a:pos x="connsiteX3" y="connsiteY3"/>
              </a:cxn>
            </a:cxnLst>
            <a:rect l="l" t="t" r="r" b="b"/>
            <a:pathLst>
              <a:path w="5604670" h="2501837">
                <a:moveTo>
                  <a:pt x="1159248" y="0"/>
                </a:moveTo>
                <a:lnTo>
                  <a:pt x="5604670" y="0"/>
                </a:lnTo>
                <a:lnTo>
                  <a:pt x="5604670" y="2501837"/>
                </a:lnTo>
                <a:lnTo>
                  <a:pt x="0" y="2501837"/>
                </a:lnTo>
                <a:close/>
              </a:path>
            </a:pathLst>
          </a:custGeom>
        </p:spPr>
      </p:pic>
      <p:sp>
        <p:nvSpPr>
          <p:cNvPr id="12" name="Freeform 37">
            <a:extLst>
              <a:ext uri="{FF2B5EF4-FFF2-40B4-BE49-F238E27FC236}">
                <a16:creationId xmlns:a16="http://schemas.microsoft.com/office/drawing/2014/main" id="{13958066-7CBD-4B89-8F46-614C4F28BC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1691641"/>
            <a:ext cx="7571262" cy="5166360"/>
          </a:xfrm>
          <a:custGeom>
            <a:avLst/>
            <a:gdLst>
              <a:gd name="connsiteX0" fmla="*/ 0 w 7571262"/>
              <a:gd name="connsiteY0" fmla="*/ 5166360 h 5166360"/>
              <a:gd name="connsiteX1" fmla="*/ 7571262 w 7571262"/>
              <a:gd name="connsiteY1" fmla="*/ 5166360 h 5166360"/>
              <a:gd name="connsiteX2" fmla="*/ 5177382 w 7571262"/>
              <a:gd name="connsiteY2" fmla="*/ 0 h 5166360"/>
              <a:gd name="connsiteX3" fmla="*/ 5171159 w 7571262"/>
              <a:gd name="connsiteY3" fmla="*/ 0 h 5166360"/>
              <a:gd name="connsiteX4" fmla="*/ 3981368 w 7571262"/>
              <a:gd name="connsiteY4" fmla="*/ 0 h 5166360"/>
              <a:gd name="connsiteX5" fmla="*/ 2331323 w 7571262"/>
              <a:gd name="connsiteY5" fmla="*/ 0 h 5166360"/>
              <a:gd name="connsiteX6" fmla="*/ 0 w 7571262"/>
              <a:gd name="connsiteY6" fmla="*/ 0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71262" h="5166360">
                <a:moveTo>
                  <a:pt x="0" y="5166360"/>
                </a:moveTo>
                <a:lnTo>
                  <a:pt x="7571262" y="5166360"/>
                </a:lnTo>
                <a:lnTo>
                  <a:pt x="5177382" y="0"/>
                </a:lnTo>
                <a:lnTo>
                  <a:pt x="5171159" y="0"/>
                </a:lnTo>
                <a:lnTo>
                  <a:pt x="3981368" y="0"/>
                </a:lnTo>
                <a:lnTo>
                  <a:pt x="2331323" y="0"/>
                </a:lnTo>
                <a:lnTo>
                  <a:pt x="0" y="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idx="4294967295"/>
          </p:nvPr>
        </p:nvSpPr>
        <p:spPr>
          <a:xfrm>
            <a:off x="838200" y="365125"/>
            <a:ext cx="10515600" cy="1325563"/>
          </a:xfrm>
          <a:prstGeom prst="rect">
            <a:avLst/>
          </a:prstGeom>
        </p:spPr>
        <p:txBody>
          <a:bodyPr vert="horz" lIns="91440" tIns="45720" rIns="91440" bIns="45720" rtlCol="0" anchor="ctr">
            <a:normAutofit/>
          </a:bodyPr>
          <a:lstStyle/>
          <a:p>
            <a:pPr algn="l">
              <a:lnSpc>
                <a:spcPct val="90000"/>
              </a:lnSpc>
            </a:pPr>
            <a:r>
              <a:rPr lang="en-US" kern="1200">
                <a:solidFill>
                  <a:schemeClr val="bg1"/>
                </a:solidFill>
                <a:latin typeface="+mj-lt"/>
                <a:ea typeface="+mj-ea"/>
                <a:cs typeface="+mj-cs"/>
              </a:rPr>
              <a:t>Disease comments</a:t>
            </a:r>
          </a:p>
        </p:txBody>
      </p:sp>
      <p:sp>
        <p:nvSpPr>
          <p:cNvPr id="3" name="Content Placeholder 2"/>
          <p:cNvSpPr>
            <a:spLocks noGrp="1"/>
          </p:cNvSpPr>
          <p:nvPr>
            <p:ph idx="1"/>
          </p:nvPr>
        </p:nvSpPr>
        <p:spPr>
          <a:xfrm>
            <a:off x="838200" y="2015406"/>
            <a:ext cx="5097779" cy="4065986"/>
          </a:xfrm>
        </p:spPr>
        <p:txBody>
          <a:bodyPr vert="horz" lIns="91440" tIns="45720" rIns="91440" bIns="45720" rtlCol="0" anchor="t">
            <a:normAutofit fontScale="92500" lnSpcReduction="10000"/>
          </a:bodyPr>
          <a:lstStyle/>
          <a:p>
            <a:pPr indent="-228600">
              <a:lnSpc>
                <a:spcPct val="90000"/>
              </a:lnSpc>
            </a:pPr>
            <a:r>
              <a:rPr lang="en-US" sz="2800" dirty="0"/>
              <a:t>COME CLEAN, GO CLEAN</a:t>
            </a:r>
          </a:p>
          <a:p>
            <a:pPr marL="0" indent="0">
              <a:lnSpc>
                <a:spcPct val="90000"/>
              </a:lnSpc>
              <a:buNone/>
            </a:pPr>
            <a:r>
              <a:rPr lang="en-AU" sz="2800" dirty="0"/>
              <a:t>Starting to see more fusarium and verticillium creep in</a:t>
            </a:r>
            <a:r>
              <a:rPr lang="en-AU" dirty="0"/>
              <a:t> </a:t>
            </a:r>
          </a:p>
          <a:p>
            <a:pPr marL="0" indent="0">
              <a:lnSpc>
                <a:spcPct val="90000"/>
              </a:lnSpc>
              <a:buNone/>
            </a:pPr>
            <a:endParaRPr lang="en-GB" sz="2800" dirty="0"/>
          </a:p>
          <a:p>
            <a:pPr marL="0" indent="0">
              <a:lnSpc>
                <a:spcPct val="90000"/>
              </a:lnSpc>
              <a:buNone/>
            </a:pPr>
            <a:endParaRPr lang="en-US" sz="2800" dirty="0"/>
          </a:p>
          <a:p>
            <a:pPr marL="0" indent="0">
              <a:lnSpc>
                <a:spcPct val="90000"/>
              </a:lnSpc>
              <a:buNone/>
            </a:pPr>
            <a:r>
              <a:rPr lang="en-AU" sz="2800" dirty="0"/>
              <a:t>Heavy BRR in areas. Likely 2-3b/ha yield reduction in these fields/areas. </a:t>
            </a:r>
            <a:r>
              <a:rPr lang="en-AU" dirty="0"/>
              <a:t> </a:t>
            </a:r>
          </a:p>
          <a:p>
            <a:pPr marL="0" indent="0">
              <a:lnSpc>
                <a:spcPct val="90000"/>
              </a:lnSpc>
              <a:buNone/>
            </a:pPr>
            <a:endParaRPr lang="en-US" sz="2800" dirty="0"/>
          </a:p>
          <a:p>
            <a:pPr marL="0" indent="0">
              <a:lnSpc>
                <a:spcPct val="90000"/>
              </a:lnSpc>
              <a:buNone/>
            </a:pPr>
            <a:endParaRPr lang="en-US" sz="2800" dirty="0"/>
          </a:p>
          <a:p>
            <a:pPr marL="0" indent="0">
              <a:lnSpc>
                <a:spcPct val="90000"/>
              </a:lnSpc>
              <a:buNone/>
            </a:pPr>
            <a:r>
              <a:rPr lang="en-US" sz="2800" dirty="0"/>
              <a:t>See comments below</a:t>
            </a:r>
          </a:p>
          <a:p>
            <a:pPr marL="0" indent="-228600">
              <a:lnSpc>
                <a:spcPct val="90000"/>
              </a:lnSpc>
            </a:pPr>
            <a:endParaRPr lang="en-US" sz="2800" dirty="0"/>
          </a:p>
        </p:txBody>
      </p:sp>
      <p:pic>
        <p:nvPicPr>
          <p:cNvPr id="6" name="Picture 5" descr="A logo with text and a cloud&#10;&#10;AI-generated content may be incorrect.">
            <a:extLst>
              <a:ext uri="{FF2B5EF4-FFF2-40B4-BE49-F238E27FC236}">
                <a16:creationId xmlns:a16="http://schemas.microsoft.com/office/drawing/2014/main" id="{497689DC-FEED-C9D8-0B78-1CC34D027D36}"/>
              </a:ext>
            </a:extLst>
          </p:cNvPr>
          <p:cNvPicPr>
            <a:picLocks noChangeAspect="1"/>
          </p:cNvPicPr>
          <p:nvPr/>
        </p:nvPicPr>
        <p:blipFill>
          <a:blip r:embed="rId4"/>
          <a:stretch>
            <a:fillRect/>
          </a:stretch>
        </p:blipFill>
        <p:spPr>
          <a:xfrm>
            <a:off x="9552384" y="4387463"/>
            <a:ext cx="2448177" cy="2448177"/>
          </a:xfrm>
          <a:prstGeom prst="rect">
            <a:avLst/>
          </a:prstGeom>
        </p:spPr>
      </p:pic>
    </p:spTree>
    <p:extLst>
      <p:ext uri="{BB962C8B-B14F-4D97-AF65-F5344CB8AC3E}">
        <p14:creationId xmlns:p14="http://schemas.microsoft.com/office/powerpoint/2010/main" val="4259583005"/>
      </p:ext>
    </p:extLst>
  </p:cSld>
  <p:clrMapOvr>
    <a:overrideClrMapping bg1="dk1" tx1="lt1" bg2="dk2" tx2="lt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32" descr="Field of open cotton">
            <a:extLst>
              <a:ext uri="{FF2B5EF4-FFF2-40B4-BE49-F238E27FC236}">
                <a16:creationId xmlns:a16="http://schemas.microsoft.com/office/drawing/2014/main" id="{2D1F3B61-7196-4C04-8B11-B218870EF228}"/>
              </a:ext>
            </a:extLst>
          </p:cNvPr>
          <p:cNvPicPr>
            <a:picLocks noChangeAspect="1" noChangeArrowheads="1"/>
          </p:cNvPicPr>
          <p:nvPr/>
        </p:nvPicPr>
        <p:blipFill rotWithShape="1">
          <a:blip r:embed="rId3" cstate="print"/>
          <a:srcRect t="30491" b="825"/>
          <a:stretch/>
        </p:blipFill>
        <p:spPr bwMode="auto">
          <a:xfrm>
            <a:off x="20" y="10"/>
            <a:ext cx="12191980" cy="5589577"/>
          </a:xfrm>
          <a:prstGeom prst="rect">
            <a:avLst/>
          </a:prstGeom>
          <a:noFill/>
        </p:spPr>
      </p:pic>
      <p:sp>
        <p:nvSpPr>
          <p:cNvPr id="10" name="Freeform: Shape 9">
            <a:extLst>
              <a:ext uri="{FF2B5EF4-FFF2-40B4-BE49-F238E27FC236}">
                <a16:creationId xmlns:a16="http://schemas.microsoft.com/office/drawing/2014/main" id="{E862BE82-D00D-42C1-BF16-93AA37870C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36"/>
            <a:ext cx="5609220" cy="4760096"/>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F6D92C2D-1D3D-4974-918C-06579FB354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33" y="-1"/>
            <a:ext cx="5441859" cy="4609037"/>
          </a:xfrm>
          <a:custGeom>
            <a:avLst/>
            <a:gdLst>
              <a:gd name="connsiteX0" fmla="*/ 0 w 5441859"/>
              <a:gd name="connsiteY0" fmla="*/ 0 h 5654940"/>
              <a:gd name="connsiteX1" fmla="*/ 4400492 w 5441859"/>
              <a:gd name="connsiteY1" fmla="*/ 0 h 5654940"/>
              <a:gd name="connsiteX2" fmla="*/ 4484767 w 5441859"/>
              <a:gd name="connsiteY2" fmla="*/ 76595 h 5654940"/>
              <a:gd name="connsiteX3" fmla="*/ 5441859 w 5441859"/>
              <a:gd name="connsiteY3" fmla="*/ 2387221 h 5654940"/>
              <a:gd name="connsiteX4" fmla="*/ 2174140 w 5441859"/>
              <a:gd name="connsiteY4" fmla="*/ 5654940 h 5654940"/>
              <a:gd name="connsiteX5" fmla="*/ 156693 w 5441859"/>
              <a:gd name="connsiteY5" fmla="*/ 4957981 h 5654940"/>
              <a:gd name="connsiteX6" fmla="*/ 0 w 5441859"/>
              <a:gd name="connsiteY6" fmla="*/ 4820612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0" y="0"/>
                </a:moveTo>
                <a:lnTo>
                  <a:pt x="4400492" y="0"/>
                </a:lnTo>
                <a:lnTo>
                  <a:pt x="4484767" y="76595"/>
                </a:lnTo>
                <a:cubicBezTo>
                  <a:pt x="5076108"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idx="4294967295"/>
          </p:nvPr>
        </p:nvSpPr>
        <p:spPr>
          <a:xfrm>
            <a:off x="750242" y="515916"/>
            <a:ext cx="4062643" cy="850426"/>
          </a:xfrm>
          <a:prstGeom prst="rect">
            <a:avLst/>
          </a:prstGeom>
        </p:spPr>
        <p:txBody>
          <a:bodyPr vert="horz" lIns="91440" tIns="45720" rIns="91440" bIns="45720" rtlCol="0" anchor="ctr">
            <a:normAutofit/>
          </a:bodyPr>
          <a:lstStyle/>
          <a:p>
            <a:pPr algn="l">
              <a:lnSpc>
                <a:spcPct val="90000"/>
              </a:lnSpc>
            </a:pPr>
            <a:r>
              <a:rPr lang="en-US" sz="3200" b="1" dirty="0"/>
              <a:t>Fibre quality</a:t>
            </a:r>
          </a:p>
        </p:txBody>
      </p:sp>
      <p:sp>
        <p:nvSpPr>
          <p:cNvPr id="3" name="Content Placeholder 2"/>
          <p:cNvSpPr>
            <a:spLocks noGrp="1"/>
          </p:cNvSpPr>
          <p:nvPr>
            <p:ph idx="1"/>
          </p:nvPr>
        </p:nvSpPr>
        <p:spPr>
          <a:xfrm>
            <a:off x="520242" y="1446195"/>
            <a:ext cx="4062642" cy="2846901"/>
          </a:xfrm>
        </p:spPr>
        <p:txBody>
          <a:bodyPr vert="horz" lIns="91440" tIns="45720" rIns="91440" bIns="45720" rtlCol="0" anchor="t">
            <a:normAutofit/>
          </a:bodyPr>
          <a:lstStyle/>
          <a:p>
            <a:pPr marL="0" indent="0">
              <a:lnSpc>
                <a:spcPct val="90000"/>
              </a:lnSpc>
              <a:buNone/>
            </a:pPr>
            <a:r>
              <a:rPr lang="en-US" sz="3600" b="1" dirty="0"/>
              <a:t>See comments below</a:t>
            </a:r>
          </a:p>
        </p:txBody>
      </p:sp>
    </p:spTree>
    <p:extLst>
      <p:ext uri="{BB962C8B-B14F-4D97-AF65-F5344CB8AC3E}">
        <p14:creationId xmlns:p14="http://schemas.microsoft.com/office/powerpoint/2010/main" val="2284838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A522321-92CA-4C45-8CC7-DB837C229ECA}"/>
              </a:ext>
            </a:extLst>
          </p:cNvPr>
          <p:cNvSpPr>
            <a:spLocks noGrp="1"/>
          </p:cNvSpPr>
          <p:nvPr>
            <p:ph idx="1"/>
          </p:nvPr>
        </p:nvSpPr>
        <p:spPr/>
        <p:txBody>
          <a:bodyPr anchor="ctr">
            <a:normAutofit/>
          </a:bodyPr>
          <a:lstStyle/>
          <a:p>
            <a:r>
              <a:rPr lang="en-AU" dirty="0">
                <a:solidFill>
                  <a:srgbClr val="000000"/>
                </a:solidFill>
              </a:rPr>
              <a:t>Ryegrass</a:t>
            </a:r>
          </a:p>
          <a:p>
            <a:r>
              <a:rPr lang="en-AU" dirty="0">
                <a:solidFill>
                  <a:srgbClr val="000000"/>
                </a:solidFill>
              </a:rPr>
              <a:t>Fleabane</a:t>
            </a:r>
          </a:p>
          <a:p>
            <a:r>
              <a:rPr lang="en-AU" dirty="0">
                <a:solidFill>
                  <a:srgbClr val="000000"/>
                </a:solidFill>
              </a:rPr>
              <a:t>Barnyard grass</a:t>
            </a:r>
          </a:p>
          <a:p>
            <a:r>
              <a:rPr lang="en-AU" dirty="0">
                <a:solidFill>
                  <a:srgbClr val="000000"/>
                </a:solidFill>
              </a:rPr>
              <a:t>Feathertop Rhodes grass</a:t>
            </a:r>
          </a:p>
          <a:p>
            <a:r>
              <a:rPr lang="en-GB" dirty="0"/>
              <a:t>Options for all made easier with Xtendflex technology. </a:t>
            </a:r>
            <a:endParaRPr lang="en-AU" dirty="0">
              <a:solidFill>
                <a:srgbClr val="000000"/>
              </a:solidFill>
            </a:endParaRPr>
          </a:p>
          <a:p>
            <a:endParaRPr lang="en-AU" dirty="0">
              <a:solidFill>
                <a:srgbClr val="000000"/>
              </a:solidFill>
            </a:endParaRPr>
          </a:p>
          <a:p>
            <a:r>
              <a:rPr lang="en-AU" dirty="0">
                <a:solidFill>
                  <a:srgbClr val="000000"/>
                </a:solidFill>
              </a:rPr>
              <a:t>See comments below</a:t>
            </a:r>
          </a:p>
          <a:p>
            <a:endParaRPr lang="en-AU" dirty="0">
              <a:solidFill>
                <a:srgbClr val="000000"/>
              </a:solidFill>
            </a:endParaRPr>
          </a:p>
          <a:p>
            <a:endParaRPr lang="en-AU" dirty="0">
              <a:solidFill>
                <a:srgbClr val="000000"/>
              </a:solidFill>
            </a:endParaRPr>
          </a:p>
        </p:txBody>
      </p:sp>
      <p:sp>
        <p:nvSpPr>
          <p:cNvPr id="6" name="Title 5">
            <a:extLst>
              <a:ext uri="{FF2B5EF4-FFF2-40B4-BE49-F238E27FC236}">
                <a16:creationId xmlns:a16="http://schemas.microsoft.com/office/drawing/2014/main" id="{BE717571-70B8-61B2-38BB-1CFE9A3EA02B}"/>
              </a:ext>
            </a:extLst>
          </p:cNvPr>
          <p:cNvSpPr>
            <a:spLocks noGrp="1"/>
          </p:cNvSpPr>
          <p:nvPr>
            <p:ph type="title"/>
          </p:nvPr>
        </p:nvSpPr>
        <p:spPr/>
        <p:txBody>
          <a:bodyPr/>
          <a:lstStyle/>
          <a:p>
            <a:r>
              <a:rPr lang="en-AU" dirty="0"/>
              <a:t>What is your main problem weed?</a:t>
            </a:r>
          </a:p>
        </p:txBody>
      </p:sp>
      <p:pic>
        <p:nvPicPr>
          <p:cNvPr id="5" name="Picture 4" descr="A close-up of a plant&#10;&#10;Description automatically generated">
            <a:extLst>
              <a:ext uri="{FF2B5EF4-FFF2-40B4-BE49-F238E27FC236}">
                <a16:creationId xmlns:a16="http://schemas.microsoft.com/office/drawing/2014/main" id="{09032763-9B9C-38F8-F664-46FE730B6CA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72264" y="1196752"/>
            <a:ext cx="1872208" cy="2386093"/>
          </a:xfrm>
          <a:prstGeom prst="rect">
            <a:avLst/>
          </a:prstGeom>
        </p:spPr>
      </p:pic>
      <p:pic>
        <p:nvPicPr>
          <p:cNvPr id="4" name="Picture 3" descr="A logo with text and a cloud&#10;&#10;AI-generated content may be incorrect.">
            <a:extLst>
              <a:ext uri="{FF2B5EF4-FFF2-40B4-BE49-F238E27FC236}">
                <a16:creationId xmlns:a16="http://schemas.microsoft.com/office/drawing/2014/main" id="{8A7003A0-03AC-32F5-2C19-51C706957616}"/>
              </a:ext>
            </a:extLst>
          </p:cNvPr>
          <p:cNvPicPr>
            <a:picLocks noChangeAspect="1"/>
          </p:cNvPicPr>
          <p:nvPr/>
        </p:nvPicPr>
        <p:blipFill>
          <a:blip r:embed="rId4"/>
          <a:stretch>
            <a:fillRect/>
          </a:stretch>
        </p:blipFill>
        <p:spPr>
          <a:xfrm>
            <a:off x="9743823" y="4409823"/>
            <a:ext cx="2448177" cy="2448177"/>
          </a:xfrm>
          <a:prstGeom prst="rect">
            <a:avLst/>
          </a:prstGeom>
        </p:spPr>
      </p:pic>
    </p:spTree>
    <p:extLst>
      <p:ext uri="{BB962C8B-B14F-4D97-AF65-F5344CB8AC3E}">
        <p14:creationId xmlns:p14="http://schemas.microsoft.com/office/powerpoint/2010/main" val="7859453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normAutofit/>
          </a:bodyPr>
          <a:lstStyle/>
          <a:p>
            <a:r>
              <a:rPr lang="en-US" sz="3600" dirty="0"/>
              <a:t>Water availability and affordability 💦</a:t>
            </a:r>
          </a:p>
          <a:p>
            <a:r>
              <a:rPr lang="en-US" sz="3600" dirty="0"/>
              <a:t>Growing costs rising</a:t>
            </a:r>
          </a:p>
          <a:p>
            <a:r>
              <a:rPr lang="en-US" sz="3600" dirty="0"/>
              <a:t>Black root rot</a:t>
            </a:r>
          </a:p>
          <a:p>
            <a:pPr marL="0" indent="0">
              <a:buNone/>
            </a:pPr>
            <a:endParaRPr lang="en-US" sz="3600" dirty="0"/>
          </a:p>
          <a:p>
            <a:r>
              <a:rPr lang="en-US" sz="3600" dirty="0"/>
              <a:t>See comments below</a:t>
            </a:r>
            <a:endParaRPr lang="en-AU" sz="3600" dirty="0"/>
          </a:p>
        </p:txBody>
      </p:sp>
      <p:sp>
        <p:nvSpPr>
          <p:cNvPr id="4" name="Title 3"/>
          <p:cNvSpPr>
            <a:spLocks noGrp="1"/>
          </p:cNvSpPr>
          <p:nvPr>
            <p:ph type="title" idx="4294967295"/>
          </p:nvPr>
        </p:nvSpPr>
        <p:spPr>
          <a:xfrm>
            <a:off x="1524000" y="274638"/>
            <a:ext cx="8229600" cy="1143000"/>
          </a:xfrm>
          <a:prstGeom prst="rect">
            <a:avLst/>
          </a:prstGeom>
        </p:spPr>
        <p:txBody>
          <a:bodyPr/>
          <a:lstStyle/>
          <a:p>
            <a:r>
              <a:rPr lang="en-AU" dirty="0"/>
              <a:t>Biggest challenge to profitability</a:t>
            </a:r>
          </a:p>
        </p:txBody>
      </p:sp>
      <p:pic>
        <p:nvPicPr>
          <p:cNvPr id="3" name="Picture 2" descr="A logo with text and a cloud&#10;&#10;AI-generated content may be incorrect.">
            <a:extLst>
              <a:ext uri="{FF2B5EF4-FFF2-40B4-BE49-F238E27FC236}">
                <a16:creationId xmlns:a16="http://schemas.microsoft.com/office/drawing/2014/main" id="{0A159BFF-6893-F28E-71B8-44D42D786E94}"/>
              </a:ext>
            </a:extLst>
          </p:cNvPr>
          <p:cNvPicPr>
            <a:picLocks noChangeAspect="1"/>
          </p:cNvPicPr>
          <p:nvPr/>
        </p:nvPicPr>
        <p:blipFill>
          <a:blip r:embed="rId3"/>
          <a:stretch>
            <a:fillRect/>
          </a:stretch>
        </p:blipFill>
        <p:spPr>
          <a:xfrm>
            <a:off x="9743823" y="4399585"/>
            <a:ext cx="2448177" cy="2448177"/>
          </a:xfrm>
          <a:prstGeom prst="rect">
            <a:avLst/>
          </a:prstGeom>
        </p:spPr>
      </p:pic>
    </p:spTree>
    <p:extLst>
      <p:ext uri="{BB962C8B-B14F-4D97-AF65-F5344CB8AC3E}">
        <p14:creationId xmlns:p14="http://schemas.microsoft.com/office/powerpoint/2010/main" val="15888315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628800"/>
            <a:ext cx="11319048" cy="4104456"/>
          </a:xfrm>
        </p:spPr>
        <p:txBody>
          <a:bodyPr>
            <a:normAutofit fontScale="85000" lnSpcReduction="10000"/>
          </a:bodyPr>
          <a:lstStyle/>
          <a:p>
            <a:pPr>
              <a:buNone/>
            </a:pPr>
            <a:r>
              <a:rPr lang="en-AU" sz="5100" b="1" dirty="0"/>
              <a:t>Considering </a:t>
            </a:r>
            <a:r>
              <a:rPr lang="en-AU" sz="5100" dirty="0"/>
              <a:t> </a:t>
            </a:r>
          </a:p>
          <a:p>
            <a:r>
              <a:rPr lang="en-AU" sz="5100" dirty="0"/>
              <a:t>Mainly focusing on soil still - lifting production in poor areas </a:t>
            </a:r>
          </a:p>
          <a:p>
            <a:r>
              <a:rPr lang="en-AU" sz="5100" dirty="0"/>
              <a:t>Yes. Want to implement VR nitrogen application and more utilisation of PCT to analyse yields. </a:t>
            </a:r>
          </a:p>
          <a:p>
            <a:r>
              <a:rPr lang="en-AU" sz="5100" dirty="0"/>
              <a:t>More strategic use of our drone</a:t>
            </a:r>
          </a:p>
          <a:p>
            <a:endParaRPr lang="en-US" sz="5100" b="0" i="0" u="none" strike="noStrike" dirty="0">
              <a:solidFill>
                <a:srgbClr val="000000"/>
              </a:solidFill>
              <a:effectLst/>
              <a:latin typeface="Calibri" panose="020F0502020204030204" pitchFamily="34" charset="0"/>
            </a:endParaRPr>
          </a:p>
          <a:p>
            <a:endParaRPr lang="en-AU" b="1" dirty="0"/>
          </a:p>
          <a:p>
            <a:endParaRPr lang="en-AU" sz="3200" b="0" i="0" u="none" strike="noStrike" dirty="0">
              <a:solidFill>
                <a:srgbClr val="000000"/>
              </a:solidFill>
              <a:effectLst/>
              <a:latin typeface="Calibri" panose="020F0502020204030204" pitchFamily="34" charset="0"/>
            </a:endParaRPr>
          </a:p>
          <a:p>
            <a:endParaRPr lang="en-AU" dirty="0"/>
          </a:p>
          <a:p>
            <a:pPr marL="0" indent="0">
              <a:buNone/>
            </a:pPr>
            <a:endParaRPr lang="en-AU" dirty="0"/>
          </a:p>
        </p:txBody>
      </p:sp>
      <p:sp>
        <p:nvSpPr>
          <p:cNvPr id="2" name="Title 1"/>
          <p:cNvSpPr>
            <a:spLocks noGrp="1"/>
          </p:cNvSpPr>
          <p:nvPr>
            <p:ph type="title" idx="4294967295"/>
          </p:nvPr>
        </p:nvSpPr>
        <p:spPr>
          <a:xfrm>
            <a:off x="1524000" y="332656"/>
            <a:ext cx="8229600" cy="1143000"/>
          </a:xfrm>
          <a:prstGeom prst="rect">
            <a:avLst/>
          </a:prstGeom>
        </p:spPr>
        <p:txBody>
          <a:bodyPr/>
          <a:lstStyle/>
          <a:p>
            <a:r>
              <a:rPr lang="en-AU" dirty="0"/>
              <a:t>Technology changes?</a:t>
            </a:r>
          </a:p>
        </p:txBody>
      </p:sp>
      <p:pic>
        <p:nvPicPr>
          <p:cNvPr id="5" name="Picture 4" descr="A logo with text and a cloud&#10;&#10;AI-generated content may be incorrect.">
            <a:extLst>
              <a:ext uri="{FF2B5EF4-FFF2-40B4-BE49-F238E27FC236}">
                <a16:creationId xmlns:a16="http://schemas.microsoft.com/office/drawing/2014/main" id="{B4727265-4943-090F-2276-C31EA683D274}"/>
              </a:ext>
            </a:extLst>
          </p:cNvPr>
          <p:cNvPicPr>
            <a:picLocks noChangeAspect="1"/>
          </p:cNvPicPr>
          <p:nvPr/>
        </p:nvPicPr>
        <p:blipFill>
          <a:blip r:embed="rId3"/>
          <a:stretch>
            <a:fillRect/>
          </a:stretch>
        </p:blipFill>
        <p:spPr>
          <a:xfrm>
            <a:off x="9743823" y="4399585"/>
            <a:ext cx="2448177" cy="2448177"/>
          </a:xfrm>
          <a:prstGeom prst="rect">
            <a:avLst/>
          </a:prstGeom>
        </p:spPr>
      </p:pic>
    </p:spTree>
    <p:extLst>
      <p:ext uri="{BB962C8B-B14F-4D97-AF65-F5344CB8AC3E}">
        <p14:creationId xmlns:p14="http://schemas.microsoft.com/office/powerpoint/2010/main" val="2420782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524000" y="332656"/>
            <a:ext cx="8229600" cy="1143000"/>
          </a:xfrm>
          <a:prstGeom prst="rect">
            <a:avLst/>
          </a:prstGeom>
        </p:spPr>
        <p:txBody>
          <a:bodyPr/>
          <a:lstStyle/>
          <a:p>
            <a:r>
              <a:rPr lang="en-AU" dirty="0"/>
              <a:t>Research areas /information/skills</a:t>
            </a:r>
          </a:p>
        </p:txBody>
      </p:sp>
      <p:sp>
        <p:nvSpPr>
          <p:cNvPr id="6" name="Content Placeholder 5">
            <a:extLst>
              <a:ext uri="{FF2B5EF4-FFF2-40B4-BE49-F238E27FC236}">
                <a16:creationId xmlns:a16="http://schemas.microsoft.com/office/drawing/2014/main" id="{7467ED42-C39D-EDA2-F904-6C4447B8404D}"/>
              </a:ext>
            </a:extLst>
          </p:cNvPr>
          <p:cNvSpPr>
            <a:spLocks noGrp="1"/>
          </p:cNvSpPr>
          <p:nvPr>
            <p:ph idx="1"/>
          </p:nvPr>
        </p:nvSpPr>
        <p:spPr>
          <a:xfrm>
            <a:off x="609600" y="1475656"/>
            <a:ext cx="10972800" cy="4525963"/>
          </a:xfrm>
        </p:spPr>
        <p:txBody>
          <a:bodyPr>
            <a:normAutofit/>
          </a:bodyPr>
          <a:lstStyle/>
          <a:p>
            <a:pPr marL="0" indent="0">
              <a:buNone/>
            </a:pPr>
            <a:r>
              <a:rPr lang="en-GB" sz="2000" dirty="0"/>
              <a:t> </a:t>
            </a:r>
            <a:endParaRPr lang="en-AU" dirty="0"/>
          </a:p>
        </p:txBody>
      </p:sp>
      <p:sp>
        <p:nvSpPr>
          <p:cNvPr id="4" name="TextBox 3">
            <a:extLst>
              <a:ext uri="{FF2B5EF4-FFF2-40B4-BE49-F238E27FC236}">
                <a16:creationId xmlns:a16="http://schemas.microsoft.com/office/drawing/2014/main" id="{C6251062-7EB4-EA8A-3116-48C028D76155}"/>
              </a:ext>
            </a:extLst>
          </p:cNvPr>
          <p:cNvSpPr txBox="1"/>
          <p:nvPr/>
        </p:nvSpPr>
        <p:spPr>
          <a:xfrm>
            <a:off x="1847528" y="1628800"/>
            <a:ext cx="8229600" cy="8217634"/>
          </a:xfrm>
          <a:prstGeom prst="rect">
            <a:avLst/>
          </a:prstGeom>
          <a:noFill/>
        </p:spPr>
        <p:txBody>
          <a:bodyPr wrap="square">
            <a:spAutoFit/>
          </a:bodyPr>
          <a:lstStyle/>
          <a:p>
            <a:pPr marL="342900" indent="-342900">
              <a:buFont typeface="Arial" panose="020B0604020202020204" pitchFamily="34" charset="0"/>
              <a:buChar char="•"/>
            </a:pPr>
            <a:r>
              <a:rPr lang="en-AU" sz="3200" b="0" i="0" u="none" strike="noStrike" kern="1200" dirty="0">
                <a:solidFill>
                  <a:schemeClr val="tx1"/>
                </a:solidFill>
                <a:effectLst/>
                <a:latin typeface="+mn-lt"/>
                <a:ea typeface="+mn-ea"/>
                <a:cs typeface="+mn-cs"/>
              </a:rPr>
              <a:t>Black root rot management</a:t>
            </a:r>
          </a:p>
          <a:p>
            <a:pPr marL="342900" indent="-342900">
              <a:buFont typeface="Arial" panose="020B0604020202020204" pitchFamily="34" charset="0"/>
              <a:buChar char="•"/>
            </a:pPr>
            <a:r>
              <a:rPr lang="en-AU" sz="3200" dirty="0"/>
              <a:t>I’d like to see a bit more work  on N mineralisation rates Companion planting for establishment </a:t>
            </a:r>
          </a:p>
          <a:p>
            <a:pPr marL="342900" indent="-342900">
              <a:buFont typeface="Arial" panose="020B0604020202020204" pitchFamily="34" charset="0"/>
              <a:buChar char="•"/>
            </a:pPr>
            <a:r>
              <a:rPr lang="en-AU" sz="3200" dirty="0"/>
              <a:t>Better disease research with crop rotations that are more relative to our area. </a:t>
            </a:r>
          </a:p>
          <a:p>
            <a:pPr marL="342900" indent="-342900">
              <a:buFont typeface="Arial" panose="020B0604020202020204" pitchFamily="34" charset="0"/>
              <a:buChar char="•"/>
            </a:pPr>
            <a:r>
              <a:rPr lang="en-AU" sz="3200" dirty="0"/>
              <a:t>Implementation of autonomous equipment and how we transition to this system. </a:t>
            </a:r>
          </a:p>
          <a:p>
            <a:pPr marL="342900" indent="-342900">
              <a:buFont typeface="Arial" panose="020B0604020202020204" pitchFamily="34" charset="0"/>
              <a:buChar char="•"/>
            </a:pPr>
            <a:endParaRPr lang="en-AU" sz="2400" dirty="0"/>
          </a:p>
          <a:p>
            <a:endParaRPr lang="en-AU" sz="2400" dirty="0"/>
          </a:p>
          <a:p>
            <a:pPr marL="342900" indent="-342900">
              <a:buFont typeface="Arial" panose="020B0604020202020204" pitchFamily="34" charset="0"/>
              <a:buChar char="•"/>
            </a:pPr>
            <a:endParaRPr lang="en-AU" sz="2400" dirty="0"/>
          </a:p>
          <a:p>
            <a:pPr marL="342900" indent="-342900">
              <a:buFont typeface="Arial" panose="020B0604020202020204" pitchFamily="34" charset="0"/>
              <a:buChar char="•"/>
            </a:pPr>
            <a:endParaRPr lang="en-AU" sz="2400" dirty="0">
              <a:effectLst/>
            </a:endParaRPr>
          </a:p>
          <a:p>
            <a:endParaRPr lang="en-AU" sz="2400" dirty="0"/>
          </a:p>
          <a:p>
            <a:endParaRPr lang="en-AU" sz="2400" dirty="0">
              <a:effectLst/>
            </a:endParaRPr>
          </a:p>
          <a:p>
            <a:endParaRPr lang="en-AU" sz="2400" dirty="0"/>
          </a:p>
          <a:p>
            <a:endParaRPr lang="en-AU" sz="2400" dirty="0">
              <a:effectLst/>
            </a:endParaRPr>
          </a:p>
          <a:p>
            <a:endParaRPr lang="en-AU" sz="2400" dirty="0"/>
          </a:p>
          <a:p>
            <a:endParaRPr lang="en-AU" sz="2400" dirty="0">
              <a:effectLst/>
            </a:endParaRPr>
          </a:p>
          <a:p>
            <a:endParaRPr lang="en-AU" sz="2400" dirty="0">
              <a:effectLst/>
            </a:endParaRPr>
          </a:p>
        </p:txBody>
      </p:sp>
      <p:pic>
        <p:nvPicPr>
          <p:cNvPr id="5" name="Picture 4" descr="A logo with text and a cloud&#10;&#10;AI-generated content may be incorrect.">
            <a:extLst>
              <a:ext uri="{FF2B5EF4-FFF2-40B4-BE49-F238E27FC236}">
                <a16:creationId xmlns:a16="http://schemas.microsoft.com/office/drawing/2014/main" id="{70E3B4EA-AFB8-AC03-1EEA-B76B4A0B1EBB}"/>
              </a:ext>
            </a:extLst>
          </p:cNvPr>
          <p:cNvPicPr>
            <a:picLocks noChangeAspect="1"/>
          </p:cNvPicPr>
          <p:nvPr/>
        </p:nvPicPr>
        <p:blipFill>
          <a:blip r:embed="rId3"/>
          <a:stretch>
            <a:fillRect/>
          </a:stretch>
        </p:blipFill>
        <p:spPr>
          <a:xfrm>
            <a:off x="9743823" y="4399585"/>
            <a:ext cx="2448177" cy="2448177"/>
          </a:xfrm>
          <a:prstGeom prst="rect">
            <a:avLst/>
          </a:prstGeom>
        </p:spPr>
      </p:pic>
    </p:spTree>
    <p:extLst>
      <p:ext uri="{BB962C8B-B14F-4D97-AF65-F5344CB8AC3E}">
        <p14:creationId xmlns:p14="http://schemas.microsoft.com/office/powerpoint/2010/main" val="2079533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735960" y="3855168"/>
            <a:ext cx="6264696" cy="1752600"/>
          </a:xfrm>
        </p:spPr>
        <p:txBody>
          <a:bodyPr>
            <a:normAutofit fontScale="85000" lnSpcReduction="20000"/>
          </a:bodyPr>
          <a:lstStyle/>
          <a:p>
            <a:pPr algn="l"/>
            <a:r>
              <a:rPr lang="en-AU" dirty="0">
                <a:solidFill>
                  <a:schemeClr val="tx1"/>
                </a:solidFill>
              </a:rPr>
              <a:t>Kieran O’Keeffe, Regional Extension Officer</a:t>
            </a:r>
          </a:p>
          <a:p>
            <a:pPr algn="l"/>
            <a:r>
              <a:rPr lang="en-AU" dirty="0">
                <a:solidFill>
                  <a:schemeClr val="tx1"/>
                </a:solidFill>
              </a:rPr>
              <a:t>CottonInfo Southern NSW</a:t>
            </a:r>
          </a:p>
          <a:p>
            <a:pPr algn="l"/>
            <a:r>
              <a:rPr lang="en-AU" dirty="0">
                <a:solidFill>
                  <a:schemeClr val="tx1"/>
                </a:solidFill>
              </a:rPr>
              <a:t>M. 0427 207 406</a:t>
            </a:r>
          </a:p>
          <a:p>
            <a:pPr algn="l"/>
            <a:r>
              <a:rPr lang="en-AU" dirty="0">
                <a:solidFill>
                  <a:schemeClr val="tx1"/>
                </a:solidFill>
              </a:rPr>
              <a:t>E. Kieran.okeeffe@cottoninfo.net.au</a:t>
            </a:r>
          </a:p>
        </p:txBody>
      </p:sp>
      <p:sp>
        <p:nvSpPr>
          <p:cNvPr id="6" name="TextBox 5">
            <a:extLst>
              <a:ext uri="{FF2B5EF4-FFF2-40B4-BE49-F238E27FC236}">
                <a16:creationId xmlns:a16="http://schemas.microsoft.com/office/drawing/2014/main" id="{22004879-B5A7-4760-852C-4DC28990FFEC}"/>
              </a:ext>
            </a:extLst>
          </p:cNvPr>
          <p:cNvSpPr txBox="1"/>
          <p:nvPr/>
        </p:nvSpPr>
        <p:spPr>
          <a:xfrm>
            <a:off x="551384" y="692696"/>
            <a:ext cx="11089232" cy="3046988"/>
          </a:xfrm>
          <a:prstGeom prst="rect">
            <a:avLst/>
          </a:prstGeom>
          <a:noFill/>
        </p:spPr>
        <p:txBody>
          <a:bodyPr wrap="square">
            <a:spAutoFit/>
          </a:bodyPr>
          <a:lstStyle/>
          <a:p>
            <a:r>
              <a:rPr lang="en-AU" sz="3200" b="1" dirty="0"/>
              <a:t>A big thank you to all those that have provided data for this survey.</a:t>
            </a:r>
          </a:p>
          <a:p>
            <a:pPr marL="457200" indent="-457200">
              <a:buFont typeface="Arial" panose="020B0604020202020204" pitchFamily="34" charset="0"/>
              <a:buChar char="•"/>
            </a:pPr>
            <a:r>
              <a:rPr lang="en-AU" sz="3200" baseline="0" dirty="0"/>
              <a:t>The strength of this survey comes from participation and  over the years to see trends and benchmark performance.</a:t>
            </a:r>
          </a:p>
          <a:p>
            <a:pPr marL="457200" indent="-457200">
              <a:buFont typeface="Arial" panose="020B0604020202020204" pitchFamily="34" charset="0"/>
              <a:buChar char="•"/>
            </a:pPr>
            <a:r>
              <a:rPr lang="en-AU" sz="3200" baseline="0" dirty="0"/>
              <a:t>If you have any suggestions for questions to include just let me know.</a:t>
            </a:r>
          </a:p>
        </p:txBody>
      </p:sp>
      <p:pic>
        <p:nvPicPr>
          <p:cNvPr id="4" name="Picture 3" descr="A logo with text and a cloud&#10;&#10;AI-generated content may be incorrect.">
            <a:extLst>
              <a:ext uri="{FF2B5EF4-FFF2-40B4-BE49-F238E27FC236}">
                <a16:creationId xmlns:a16="http://schemas.microsoft.com/office/drawing/2014/main" id="{139E1B7C-0BE5-60C0-05DD-8F80CCE56481}"/>
              </a:ext>
            </a:extLst>
          </p:cNvPr>
          <p:cNvPicPr>
            <a:picLocks noChangeAspect="1"/>
          </p:cNvPicPr>
          <p:nvPr/>
        </p:nvPicPr>
        <p:blipFill>
          <a:blip r:embed="rId3"/>
          <a:stretch>
            <a:fillRect/>
          </a:stretch>
        </p:blipFill>
        <p:spPr>
          <a:xfrm>
            <a:off x="1575777" y="3739684"/>
            <a:ext cx="2215872" cy="2215872"/>
          </a:xfrm>
          <a:prstGeom prst="rect">
            <a:avLst/>
          </a:prstGeom>
        </p:spPr>
      </p:pic>
    </p:spTree>
    <p:extLst>
      <p:ext uri="{BB962C8B-B14F-4D97-AF65-F5344CB8AC3E}">
        <p14:creationId xmlns:p14="http://schemas.microsoft.com/office/powerpoint/2010/main" val="21000962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BC42A1E-7C10-8C16-2466-494D200E6E36}"/>
              </a:ext>
            </a:extLst>
          </p:cNvPr>
          <p:cNvSpPr txBox="1"/>
          <p:nvPr/>
        </p:nvSpPr>
        <p:spPr>
          <a:xfrm>
            <a:off x="695400" y="1988840"/>
            <a:ext cx="11233248" cy="5016758"/>
          </a:xfrm>
          <a:prstGeom prst="rect">
            <a:avLst/>
          </a:prstGeom>
          <a:noFill/>
        </p:spPr>
        <p:txBody>
          <a:bodyPr wrap="square">
            <a:spAutoFit/>
          </a:bodyPr>
          <a:lstStyle/>
          <a:p>
            <a:r>
              <a:rPr lang="en-US" sz="3200" b="1" dirty="0"/>
              <a:t>Area of cotton 2025 -26.</a:t>
            </a:r>
            <a:r>
              <a:rPr lang="en-US" sz="3200" dirty="0"/>
              <a:t> 49,316 ha.</a:t>
            </a:r>
            <a:endParaRPr lang="en-AU" sz="3200" dirty="0"/>
          </a:p>
          <a:p>
            <a:r>
              <a:rPr lang="en-US" sz="3200" b="1" dirty="0"/>
              <a:t>Lachlan </a:t>
            </a:r>
            <a:r>
              <a:rPr lang="en-US" sz="3200" dirty="0"/>
              <a:t>11,043 ha </a:t>
            </a:r>
            <a:r>
              <a:rPr lang="en-US" sz="3200" b="1" dirty="0"/>
              <a:t>Murrumbidgee</a:t>
            </a:r>
            <a:r>
              <a:rPr lang="en-US" sz="3200" dirty="0"/>
              <a:t> 30,428 ha </a:t>
            </a:r>
            <a:r>
              <a:rPr lang="en-US" sz="3200" b="1" dirty="0"/>
              <a:t>Murray</a:t>
            </a:r>
            <a:r>
              <a:rPr lang="en-US" sz="3200" dirty="0"/>
              <a:t> 7,845 ha.</a:t>
            </a:r>
          </a:p>
          <a:p>
            <a:r>
              <a:rPr lang="en-US" sz="3200" dirty="0"/>
              <a:t>Bales produced 476,000</a:t>
            </a:r>
          </a:p>
          <a:p>
            <a:r>
              <a:rPr lang="en-US" sz="3200" dirty="0"/>
              <a:t>Southern valleys Average yield 9.7 b/ha</a:t>
            </a:r>
          </a:p>
          <a:p>
            <a:endParaRPr lang="en-US" sz="3200" dirty="0"/>
          </a:p>
          <a:p>
            <a:r>
              <a:rPr lang="en-US" sz="3200" dirty="0"/>
              <a:t>The survey covered 5,396 ha with an average yield of 10.9 b/ha</a:t>
            </a:r>
          </a:p>
          <a:p>
            <a:endParaRPr lang="en-US" sz="3200" dirty="0"/>
          </a:p>
          <a:p>
            <a:endParaRPr lang="en-US" sz="3200" dirty="0"/>
          </a:p>
          <a:p>
            <a:endParaRPr lang="en-US" sz="3200" dirty="0"/>
          </a:p>
          <a:p>
            <a:endParaRPr lang="en-AU" sz="3200" dirty="0"/>
          </a:p>
        </p:txBody>
      </p:sp>
      <p:pic>
        <p:nvPicPr>
          <p:cNvPr id="4" name="Picture 3" descr="A logo with text and a cloud&#10;&#10;AI-generated content may be incorrect.">
            <a:extLst>
              <a:ext uri="{FF2B5EF4-FFF2-40B4-BE49-F238E27FC236}">
                <a16:creationId xmlns:a16="http://schemas.microsoft.com/office/drawing/2014/main" id="{0B2D90F6-3D6D-C55C-566D-9A712373A390}"/>
              </a:ext>
            </a:extLst>
          </p:cNvPr>
          <p:cNvPicPr>
            <a:picLocks noChangeAspect="1"/>
          </p:cNvPicPr>
          <p:nvPr/>
        </p:nvPicPr>
        <p:blipFill>
          <a:blip r:embed="rId3"/>
          <a:stretch>
            <a:fillRect/>
          </a:stretch>
        </p:blipFill>
        <p:spPr>
          <a:xfrm>
            <a:off x="90533" y="-133345"/>
            <a:ext cx="2189043" cy="2189043"/>
          </a:xfrm>
          <a:prstGeom prst="rect">
            <a:avLst/>
          </a:prstGeom>
        </p:spPr>
      </p:pic>
      <p:pic>
        <p:nvPicPr>
          <p:cNvPr id="1026" name="x_x_Picture 6">
            <a:extLst>
              <a:ext uri="{FF2B5EF4-FFF2-40B4-BE49-F238E27FC236}">
                <a16:creationId xmlns:a16="http://schemas.microsoft.com/office/drawing/2014/main" id="{9294CFD6-3288-EFB2-1225-B2AE330F079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08168" y="5987202"/>
            <a:ext cx="3921051" cy="525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38948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normAutofit fontScale="90000"/>
          </a:bodyPr>
          <a:lstStyle/>
          <a:p>
            <a:r>
              <a:rPr lang="en-GB" dirty="0"/>
              <a:t>A</a:t>
            </a:r>
            <a:r>
              <a:rPr lang="en-AU" dirty="0"/>
              <a:t> few comments </a:t>
            </a:r>
            <a:r>
              <a:rPr lang="en-AU"/>
              <a:t>after pulling  </a:t>
            </a:r>
            <a:r>
              <a:rPr lang="en-AU" dirty="0"/>
              <a:t>the </a:t>
            </a:r>
            <a:r>
              <a:rPr lang="en-AU"/>
              <a:t>survey together.</a:t>
            </a:r>
            <a:endParaRPr lang="en-AU" dirty="0"/>
          </a:p>
        </p:txBody>
      </p:sp>
      <p:sp>
        <p:nvSpPr>
          <p:cNvPr id="3" name="Content Placeholder 2"/>
          <p:cNvSpPr>
            <a:spLocks noGrp="1"/>
          </p:cNvSpPr>
          <p:nvPr>
            <p:ph sz="half" idx="1"/>
          </p:nvPr>
        </p:nvSpPr>
        <p:spPr>
          <a:xfrm>
            <a:off x="838200" y="1825625"/>
            <a:ext cx="9888110" cy="4351338"/>
          </a:xfrm>
        </p:spPr>
        <p:txBody>
          <a:bodyPr>
            <a:normAutofit/>
          </a:bodyPr>
          <a:lstStyle/>
          <a:p>
            <a:pPr marL="0" indent="0">
              <a:buNone/>
            </a:pPr>
            <a:endParaRPr lang="en-AU" dirty="0"/>
          </a:p>
          <a:p>
            <a:endParaRPr lang="en-AU" dirty="0"/>
          </a:p>
          <a:p>
            <a:endParaRPr lang="en-AU" dirty="0"/>
          </a:p>
          <a:p>
            <a:endParaRPr lang="en-AU" dirty="0"/>
          </a:p>
        </p:txBody>
      </p:sp>
      <p:sp>
        <p:nvSpPr>
          <p:cNvPr id="10" name="Content Placeholder 9">
            <a:extLst>
              <a:ext uri="{FF2B5EF4-FFF2-40B4-BE49-F238E27FC236}">
                <a16:creationId xmlns:a16="http://schemas.microsoft.com/office/drawing/2014/main" id="{2ECC6A49-2349-4306-992A-04060395FDD0}"/>
              </a:ext>
            </a:extLst>
          </p:cNvPr>
          <p:cNvSpPr>
            <a:spLocks noGrp="1"/>
          </p:cNvSpPr>
          <p:nvPr>
            <p:ph sz="half" idx="2"/>
          </p:nvPr>
        </p:nvSpPr>
        <p:spPr>
          <a:xfrm>
            <a:off x="838200" y="1556792"/>
            <a:ext cx="11006138" cy="4525963"/>
          </a:xfrm>
        </p:spPr>
        <p:txBody>
          <a:bodyPr/>
          <a:lstStyle/>
          <a:p>
            <a:r>
              <a:rPr lang="en-GB" dirty="0"/>
              <a:t>Budget on using at least 10 ML/ha</a:t>
            </a:r>
          </a:p>
          <a:p>
            <a:r>
              <a:rPr lang="en-AU" dirty="0"/>
              <a:t>Pre irrigate some fields where possible</a:t>
            </a:r>
            <a:endParaRPr lang="en-GB" dirty="0"/>
          </a:p>
          <a:p>
            <a:r>
              <a:rPr lang="en-GB" dirty="0"/>
              <a:t>Use soil temperature readings and forecasts to start and stop planting.</a:t>
            </a:r>
          </a:p>
          <a:p>
            <a:r>
              <a:rPr lang="en-GB" dirty="0"/>
              <a:t>Make sure you include all variable costs in gross margins. Budget on producing 10 b/ha</a:t>
            </a:r>
          </a:p>
          <a:p>
            <a:r>
              <a:rPr lang="en-GB" dirty="0"/>
              <a:t>Problem weeds – control possible with XtendFlex technology</a:t>
            </a:r>
          </a:p>
          <a:p>
            <a:r>
              <a:rPr lang="en-GB" dirty="0"/>
              <a:t>Disease is an ongoing issue, and  long-term rotation choices are needed for sustainable cotton production.</a:t>
            </a:r>
          </a:p>
          <a:p>
            <a:r>
              <a:rPr lang="en-GB" dirty="0"/>
              <a:t>Disease samples need to be sent to pathologists</a:t>
            </a:r>
          </a:p>
        </p:txBody>
      </p:sp>
      <p:pic>
        <p:nvPicPr>
          <p:cNvPr id="6" name="Picture 5" descr="A logo with text and a cloud&#10;&#10;AI-generated content may be incorrect.">
            <a:extLst>
              <a:ext uri="{FF2B5EF4-FFF2-40B4-BE49-F238E27FC236}">
                <a16:creationId xmlns:a16="http://schemas.microsoft.com/office/drawing/2014/main" id="{434F5CB5-41CF-D7D0-66B7-D86359809309}"/>
              </a:ext>
            </a:extLst>
          </p:cNvPr>
          <p:cNvPicPr>
            <a:picLocks noChangeAspect="1"/>
          </p:cNvPicPr>
          <p:nvPr/>
        </p:nvPicPr>
        <p:blipFill>
          <a:blip r:embed="rId3"/>
          <a:stretch>
            <a:fillRect/>
          </a:stretch>
        </p:blipFill>
        <p:spPr>
          <a:xfrm>
            <a:off x="91143" y="5445224"/>
            <a:ext cx="1206328" cy="1412776"/>
          </a:xfrm>
          <a:prstGeom prst="rect">
            <a:avLst/>
          </a:prstGeom>
        </p:spPr>
      </p:pic>
    </p:spTree>
    <p:extLst>
      <p:ext uri="{BB962C8B-B14F-4D97-AF65-F5344CB8AC3E}">
        <p14:creationId xmlns:p14="http://schemas.microsoft.com/office/powerpoint/2010/main" val="3071617316"/>
      </p:ext>
    </p:extLst>
  </p:cSld>
  <p:clrMapOvr>
    <a:masterClrMapping/>
  </p:clrMapOvr>
  <mc:AlternateContent xmlns:mc="http://schemas.openxmlformats.org/markup-compatibility/2006" xmlns:p14="http://schemas.microsoft.com/office/powerpoint/2010/main">
    <mc:Choice Requires="p14">
      <p:transition spd="slow" p14:dur="2000" advTm="51968"/>
    </mc:Choice>
    <mc:Fallback xmlns="">
      <p:transition spd="slow" advTm="51968"/>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79FAE286-06E7-41ED-AE20-E0315BA289C3}"/>
              </a:ext>
            </a:extLst>
          </p:cNvPr>
          <p:cNvSpPr>
            <a:spLocks noGrp="1"/>
          </p:cNvSpPr>
          <p:nvPr>
            <p:ph idx="1"/>
          </p:nvPr>
        </p:nvSpPr>
        <p:spPr>
          <a:xfrm>
            <a:off x="472480" y="1916832"/>
            <a:ext cx="11247040" cy="3556991"/>
          </a:xfrm>
        </p:spPr>
        <p:txBody>
          <a:bodyPr>
            <a:normAutofit fontScale="77500" lnSpcReduction="20000"/>
          </a:bodyPr>
          <a:lstStyle/>
          <a:p>
            <a:pPr marL="457200" indent="-457200">
              <a:spcBef>
                <a:spcPts val="0"/>
              </a:spcBef>
              <a:defRPr/>
            </a:pPr>
            <a:r>
              <a:rPr lang="en-AU" sz="2600" dirty="0"/>
              <a:t>A challenging season in each part of the growing season, quite rewarding for some but quite harsh for others.  </a:t>
            </a:r>
          </a:p>
          <a:p>
            <a:pPr marL="457200" indent="-457200">
              <a:spcBef>
                <a:spcPts val="0"/>
              </a:spcBef>
              <a:defRPr/>
            </a:pPr>
            <a:endParaRPr lang="en-AU" sz="2600" dirty="0"/>
          </a:p>
          <a:p>
            <a:pPr marL="457200" indent="-457200">
              <a:spcBef>
                <a:spcPts val="0"/>
              </a:spcBef>
              <a:defRPr/>
            </a:pPr>
            <a:r>
              <a:rPr lang="en-AU" sz="2600" dirty="0"/>
              <a:t>A pleasing result in a tough season i.e. Cool start and extreme extended hot period (45oC + for 10 days)</a:t>
            </a:r>
          </a:p>
          <a:p>
            <a:pPr marL="457200" indent="-457200">
              <a:spcBef>
                <a:spcPts val="0"/>
              </a:spcBef>
              <a:defRPr/>
            </a:pPr>
            <a:endParaRPr lang="en-AU" sz="2600" dirty="0"/>
          </a:p>
          <a:p>
            <a:pPr marL="457200" indent="-457200">
              <a:spcBef>
                <a:spcPts val="0"/>
              </a:spcBef>
              <a:defRPr/>
            </a:pPr>
            <a:r>
              <a:rPr lang="en-AU" sz="2600" dirty="0"/>
              <a:t>The result was disappointing, the heat in January had a large influence on the crop. </a:t>
            </a:r>
          </a:p>
          <a:p>
            <a:pPr marL="457200" indent="-457200">
              <a:spcBef>
                <a:spcPts val="0"/>
              </a:spcBef>
              <a:defRPr/>
            </a:pPr>
            <a:endParaRPr lang="en-AU" sz="2600" dirty="0"/>
          </a:p>
          <a:p>
            <a:pPr marL="457200" indent="-457200">
              <a:spcBef>
                <a:spcPts val="0"/>
              </a:spcBef>
              <a:defRPr/>
            </a:pPr>
            <a:r>
              <a:rPr lang="en-AU" sz="2600" dirty="0"/>
              <a:t>Happy with the result considering some harsh conditions. Biggest hit for us was the wind in November, otherwise crop seemed to handle the cooler start and the hot period in summer pretty well</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600" dirty="0"/>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600" dirty="0"/>
              <a:t>See below </a:t>
            </a:r>
            <a:endParaRPr lang="en-US" sz="2600" b="0" i="0" u="none" strike="noStrike" dirty="0">
              <a:solidFill>
                <a:srgbClr val="000000"/>
              </a:solidFill>
              <a:effectLst/>
            </a:endParaRPr>
          </a:p>
          <a:p>
            <a:pPr marL="0" indent="0">
              <a:buNone/>
            </a:pPr>
            <a:endParaRPr lang="en-AU" sz="1000" dirty="0"/>
          </a:p>
        </p:txBody>
      </p:sp>
      <p:sp>
        <p:nvSpPr>
          <p:cNvPr id="3" name="Title 2">
            <a:extLst>
              <a:ext uri="{FF2B5EF4-FFF2-40B4-BE49-F238E27FC236}">
                <a16:creationId xmlns:a16="http://schemas.microsoft.com/office/drawing/2014/main" id="{90AD0084-EAE6-4665-8A84-4B790F4A474A}"/>
              </a:ext>
            </a:extLst>
          </p:cNvPr>
          <p:cNvSpPr>
            <a:spLocks noGrp="1"/>
          </p:cNvSpPr>
          <p:nvPr>
            <p:ph type="title" idx="4294967295"/>
          </p:nvPr>
        </p:nvSpPr>
        <p:spPr>
          <a:xfrm>
            <a:off x="1524000" y="274638"/>
            <a:ext cx="8229600" cy="1143000"/>
          </a:xfrm>
          <a:prstGeom prst="rect">
            <a:avLst/>
          </a:prstGeom>
        </p:spPr>
        <p:txBody>
          <a:bodyPr/>
          <a:lstStyle/>
          <a:p>
            <a:r>
              <a:rPr lang="en-AU" dirty="0"/>
              <a:t>Comments on the season</a:t>
            </a:r>
          </a:p>
        </p:txBody>
      </p:sp>
      <p:pic>
        <p:nvPicPr>
          <p:cNvPr id="6" name="Picture 2" descr="A group of white logos&#10;&#10;AI-generated content may be incorrect.">
            <a:extLst>
              <a:ext uri="{FF2B5EF4-FFF2-40B4-BE49-F238E27FC236}">
                <a16:creationId xmlns:a16="http://schemas.microsoft.com/office/drawing/2014/main" id="{CD33935D-5A01-7782-33F0-023CC68ED4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073098"/>
            <a:ext cx="12207131" cy="1825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197630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logo with text and a cloud&#10;&#10;AI-generated content may be incorrect.">
            <a:extLst>
              <a:ext uri="{FF2B5EF4-FFF2-40B4-BE49-F238E27FC236}">
                <a16:creationId xmlns:a16="http://schemas.microsoft.com/office/drawing/2014/main" id="{F8A96997-2687-D485-FBA6-C29B6E406602}"/>
              </a:ext>
            </a:extLst>
          </p:cNvPr>
          <p:cNvPicPr>
            <a:picLocks noChangeAspect="1"/>
          </p:cNvPicPr>
          <p:nvPr/>
        </p:nvPicPr>
        <p:blipFill>
          <a:blip r:embed="rId3"/>
          <a:stretch>
            <a:fillRect/>
          </a:stretch>
        </p:blipFill>
        <p:spPr>
          <a:xfrm>
            <a:off x="0" y="24418"/>
            <a:ext cx="1540971" cy="1540971"/>
          </a:xfrm>
          <a:prstGeom prst="rect">
            <a:avLst/>
          </a:prstGeom>
        </p:spPr>
      </p:pic>
      <p:pic>
        <p:nvPicPr>
          <p:cNvPr id="5" name="x_x_Picture 6">
            <a:extLst>
              <a:ext uri="{FF2B5EF4-FFF2-40B4-BE49-F238E27FC236}">
                <a16:creationId xmlns:a16="http://schemas.microsoft.com/office/drawing/2014/main" id="{4010C258-55C8-003C-1D13-598E082014E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08168" y="5987202"/>
            <a:ext cx="3921051" cy="525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Chart 3">
            <a:extLst>
              <a:ext uri="{FF2B5EF4-FFF2-40B4-BE49-F238E27FC236}">
                <a16:creationId xmlns:a16="http://schemas.microsoft.com/office/drawing/2014/main" id="{5449D332-3DB4-D301-A368-F2118856A87C}"/>
              </a:ext>
            </a:extLst>
          </p:cNvPr>
          <p:cNvGraphicFramePr>
            <a:graphicFrameLocks/>
          </p:cNvGraphicFramePr>
          <p:nvPr>
            <p:extLst>
              <p:ext uri="{D42A27DB-BD31-4B8C-83A1-F6EECF244321}">
                <p14:modId xmlns:p14="http://schemas.microsoft.com/office/powerpoint/2010/main" val="4196399989"/>
              </p:ext>
            </p:extLst>
          </p:nvPr>
        </p:nvGraphicFramePr>
        <p:xfrm>
          <a:off x="1349829" y="908719"/>
          <a:ext cx="10290628" cy="4896545"/>
        </p:xfrm>
        <a:graphic>
          <a:graphicData uri="http://schemas.openxmlformats.org/drawingml/2006/chart">
            <c:chart xmlns:c="http://schemas.openxmlformats.org/drawingml/2006/chart" xmlns:r="http://schemas.openxmlformats.org/officeDocument/2006/relationships" r:id="rId5"/>
          </a:graphicData>
        </a:graphic>
      </p:graphicFrame>
      <p:cxnSp>
        <p:nvCxnSpPr>
          <p:cNvPr id="7" name="Straight Arrow Connector 6">
            <a:extLst>
              <a:ext uri="{FF2B5EF4-FFF2-40B4-BE49-F238E27FC236}">
                <a16:creationId xmlns:a16="http://schemas.microsoft.com/office/drawing/2014/main" id="{6F46345C-0791-1FBD-3BDB-FF530B5AF7E7}"/>
              </a:ext>
            </a:extLst>
          </p:cNvPr>
          <p:cNvCxnSpPr/>
          <p:nvPr/>
        </p:nvCxnSpPr>
        <p:spPr>
          <a:xfrm flipV="1">
            <a:off x="7464152" y="3212976"/>
            <a:ext cx="0" cy="201622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19057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A02216D-1A5A-507D-E7D1-FB9E0EC58A1F}"/>
              </a:ext>
            </a:extLst>
          </p:cNvPr>
          <p:cNvSpPr>
            <a:spLocks noGrp="1"/>
          </p:cNvSpPr>
          <p:nvPr>
            <p:ph type="title" idx="4294967295"/>
          </p:nvPr>
        </p:nvSpPr>
        <p:spPr>
          <a:xfrm>
            <a:off x="0" y="274638"/>
            <a:ext cx="10972800" cy="931862"/>
          </a:xfrm>
        </p:spPr>
        <p:txBody>
          <a:bodyPr>
            <a:normAutofit/>
          </a:bodyPr>
          <a:lstStyle/>
          <a:p>
            <a:r>
              <a:rPr lang="en-GB" sz="3600" b="1" dirty="0"/>
              <a:t>Day degrees Griffith 2025/26</a:t>
            </a:r>
            <a:endParaRPr lang="en-AU" sz="3600" b="1" dirty="0"/>
          </a:p>
        </p:txBody>
      </p:sp>
      <p:pic>
        <p:nvPicPr>
          <p:cNvPr id="6" name="Picture 5" descr="A logo with text and a cloud&#10;&#10;AI-generated content may be incorrect.">
            <a:extLst>
              <a:ext uri="{FF2B5EF4-FFF2-40B4-BE49-F238E27FC236}">
                <a16:creationId xmlns:a16="http://schemas.microsoft.com/office/drawing/2014/main" id="{60DFFACC-844B-9CAB-BA85-B00583D25775}"/>
              </a:ext>
            </a:extLst>
          </p:cNvPr>
          <p:cNvPicPr>
            <a:picLocks noChangeAspect="1"/>
          </p:cNvPicPr>
          <p:nvPr/>
        </p:nvPicPr>
        <p:blipFill>
          <a:blip r:embed="rId3"/>
          <a:stretch>
            <a:fillRect/>
          </a:stretch>
        </p:blipFill>
        <p:spPr>
          <a:xfrm>
            <a:off x="90533" y="-133345"/>
            <a:ext cx="1829003" cy="1829003"/>
          </a:xfrm>
          <a:prstGeom prst="rect">
            <a:avLst/>
          </a:prstGeom>
        </p:spPr>
      </p:pic>
      <p:pic>
        <p:nvPicPr>
          <p:cNvPr id="5" name="x_x_Picture 6">
            <a:extLst>
              <a:ext uri="{FF2B5EF4-FFF2-40B4-BE49-F238E27FC236}">
                <a16:creationId xmlns:a16="http://schemas.microsoft.com/office/drawing/2014/main" id="{46528E74-C7E0-1430-F888-01B861601AC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08168" y="5987202"/>
            <a:ext cx="3921051" cy="525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Chart 1">
            <a:extLst>
              <a:ext uri="{FF2B5EF4-FFF2-40B4-BE49-F238E27FC236}">
                <a16:creationId xmlns:a16="http://schemas.microsoft.com/office/drawing/2014/main" id="{0D2B053E-F42D-FFC5-1A57-ADB2261871AA}"/>
              </a:ext>
            </a:extLst>
          </p:cNvPr>
          <p:cNvGraphicFramePr/>
          <p:nvPr>
            <p:extLst>
              <p:ext uri="{D42A27DB-BD31-4B8C-83A1-F6EECF244321}">
                <p14:modId xmlns:p14="http://schemas.microsoft.com/office/powerpoint/2010/main" val="819743871"/>
              </p:ext>
            </p:extLst>
          </p:nvPr>
        </p:nvGraphicFramePr>
        <p:xfrm>
          <a:off x="2034434" y="1484784"/>
          <a:ext cx="8526061" cy="4392488"/>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6220947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A3C2C3A5-B183-11B0-DC13-D18ABE392502}"/>
              </a:ext>
            </a:extLst>
          </p:cNvPr>
          <p:cNvGraphicFramePr>
            <a:graphicFrameLocks noGrp="1"/>
          </p:cNvGraphicFramePr>
          <p:nvPr>
            <p:extLst>
              <p:ext uri="{D42A27DB-BD31-4B8C-83A1-F6EECF244321}">
                <p14:modId xmlns:p14="http://schemas.microsoft.com/office/powerpoint/2010/main" val="3812069941"/>
              </p:ext>
            </p:extLst>
          </p:nvPr>
        </p:nvGraphicFramePr>
        <p:xfrm>
          <a:off x="911424" y="548680"/>
          <a:ext cx="9937102" cy="5491598"/>
        </p:xfrm>
        <a:graphic>
          <a:graphicData uri="http://schemas.openxmlformats.org/drawingml/2006/table">
            <a:tbl>
              <a:tblPr>
                <a:tableStyleId>{5C22544A-7EE6-4342-B048-85BDC9FD1C3A}</a:tableStyleId>
              </a:tblPr>
              <a:tblGrid>
                <a:gridCol w="3127462">
                  <a:extLst>
                    <a:ext uri="{9D8B030D-6E8A-4147-A177-3AD203B41FA5}">
                      <a16:colId xmlns:a16="http://schemas.microsoft.com/office/drawing/2014/main" val="2969485621"/>
                    </a:ext>
                  </a:extLst>
                </a:gridCol>
                <a:gridCol w="1361928">
                  <a:extLst>
                    <a:ext uri="{9D8B030D-6E8A-4147-A177-3AD203B41FA5}">
                      <a16:colId xmlns:a16="http://schemas.microsoft.com/office/drawing/2014/main" val="3740394050"/>
                    </a:ext>
                  </a:extLst>
                </a:gridCol>
                <a:gridCol w="1361928">
                  <a:extLst>
                    <a:ext uri="{9D8B030D-6E8A-4147-A177-3AD203B41FA5}">
                      <a16:colId xmlns:a16="http://schemas.microsoft.com/office/drawing/2014/main" val="492691656"/>
                    </a:ext>
                  </a:extLst>
                </a:gridCol>
                <a:gridCol w="1361928">
                  <a:extLst>
                    <a:ext uri="{9D8B030D-6E8A-4147-A177-3AD203B41FA5}">
                      <a16:colId xmlns:a16="http://schemas.microsoft.com/office/drawing/2014/main" val="4241672048"/>
                    </a:ext>
                  </a:extLst>
                </a:gridCol>
                <a:gridCol w="1361928">
                  <a:extLst>
                    <a:ext uri="{9D8B030D-6E8A-4147-A177-3AD203B41FA5}">
                      <a16:colId xmlns:a16="http://schemas.microsoft.com/office/drawing/2014/main" val="2197259560"/>
                    </a:ext>
                  </a:extLst>
                </a:gridCol>
                <a:gridCol w="1361928">
                  <a:extLst>
                    <a:ext uri="{9D8B030D-6E8A-4147-A177-3AD203B41FA5}">
                      <a16:colId xmlns:a16="http://schemas.microsoft.com/office/drawing/2014/main" val="2559731825"/>
                    </a:ext>
                  </a:extLst>
                </a:gridCol>
              </a:tblGrid>
              <a:tr h="532859">
                <a:tc>
                  <a:txBody>
                    <a:bodyPr/>
                    <a:lstStyle/>
                    <a:p>
                      <a:pPr algn="ctr" fontAlgn="b">
                        <a:buNone/>
                      </a:pPr>
                      <a:r>
                        <a:rPr lang="en-AU" sz="2000" u="none" strike="noStrike" dirty="0">
                          <a:effectLst/>
                        </a:rPr>
                        <a:t>GRIFFITH AIRPORT AWS, NSW</a:t>
                      </a:r>
                      <a:endParaRPr lang="en-AU" sz="2000" b="0" i="0" u="none" strike="noStrike" dirty="0">
                        <a:solidFill>
                          <a:srgbClr val="000000"/>
                        </a:solidFill>
                        <a:effectLst/>
                        <a:latin typeface="Calibri" panose="020F0502020204030204" pitchFamily="34" charset="0"/>
                      </a:endParaRPr>
                    </a:p>
                  </a:txBody>
                  <a:tcPr marL="4763" marR="4763" marT="4763" marB="0" anchor="b"/>
                </a:tc>
                <a:tc>
                  <a:txBody>
                    <a:bodyPr/>
                    <a:lstStyle/>
                    <a:p>
                      <a:pPr algn="ctr" fontAlgn="b">
                        <a:buNone/>
                      </a:pPr>
                      <a:endParaRPr lang="en-AU" sz="11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buNone/>
                      </a:pPr>
                      <a:r>
                        <a:rPr lang="en-AU" sz="2000" u="none" strike="noStrike" dirty="0">
                          <a:effectLst/>
                        </a:rPr>
                        <a:t>1 Oct -31 March</a:t>
                      </a:r>
                      <a:endParaRPr lang="en-AU" sz="2000" b="0" i="0" u="none" strike="noStrike" dirty="0">
                        <a:solidFill>
                          <a:srgbClr val="000000"/>
                        </a:solidFill>
                        <a:effectLst/>
                        <a:latin typeface="Calibri" panose="020F0502020204030204" pitchFamily="34" charset="0"/>
                      </a:endParaRPr>
                    </a:p>
                  </a:txBody>
                  <a:tcPr marL="4763" marR="4763" marT="4763" marB="0" anchor="b"/>
                </a:tc>
                <a:tc>
                  <a:txBody>
                    <a:bodyPr/>
                    <a:lstStyle/>
                    <a:p>
                      <a:pPr algn="l" fontAlgn="b">
                        <a:buNone/>
                      </a:pPr>
                      <a:endParaRPr lang="en-AU" sz="1100" b="0" i="0" u="none" strike="noStrike">
                        <a:solidFill>
                          <a:srgbClr val="000000"/>
                        </a:solidFill>
                        <a:effectLst/>
                        <a:latin typeface="Calibri" panose="020F0502020204030204" pitchFamily="34" charset="0"/>
                      </a:endParaRPr>
                    </a:p>
                  </a:txBody>
                  <a:tcPr marL="4763" marR="4763" marT="4763" marB="0" anchor="b"/>
                </a:tc>
                <a:tc>
                  <a:txBody>
                    <a:bodyPr/>
                    <a:lstStyle/>
                    <a:p>
                      <a:pPr algn="l" fontAlgn="b">
                        <a:buNone/>
                      </a:pPr>
                      <a:endParaRPr lang="en-AU" sz="1100" b="0" i="0" u="none" strike="noStrike">
                        <a:solidFill>
                          <a:srgbClr val="000000"/>
                        </a:solidFill>
                        <a:effectLst/>
                        <a:latin typeface="Calibri" panose="020F0502020204030204" pitchFamily="34" charset="0"/>
                      </a:endParaRPr>
                    </a:p>
                  </a:txBody>
                  <a:tcPr marL="4763" marR="4763" marT="4763" marB="0" anchor="b"/>
                </a:tc>
                <a:tc>
                  <a:txBody>
                    <a:bodyPr/>
                    <a:lstStyle/>
                    <a:p>
                      <a:pPr algn="l" fontAlgn="b">
                        <a:buNone/>
                      </a:pPr>
                      <a:endParaRPr lang="en-AU" sz="1100" b="0" i="0" u="none" strike="noStrike">
                        <a:solidFill>
                          <a:srgbClr val="00000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947506031"/>
                  </a:ext>
                </a:extLst>
              </a:tr>
              <a:tr h="532859">
                <a:tc>
                  <a:txBody>
                    <a:bodyPr/>
                    <a:lstStyle/>
                    <a:p>
                      <a:pPr algn="l" fontAlgn="b">
                        <a:buNone/>
                      </a:pPr>
                      <a:endParaRPr lang="en-AU" sz="2000" b="0" i="0" u="none" strike="noStrike">
                        <a:solidFill>
                          <a:srgbClr val="000000"/>
                        </a:solidFill>
                        <a:effectLst/>
                        <a:latin typeface="Calibri" panose="020F0502020204030204" pitchFamily="34" charset="0"/>
                      </a:endParaRPr>
                    </a:p>
                  </a:txBody>
                  <a:tcPr marL="4763" marR="4763" marT="4763" marB="0" anchor="b"/>
                </a:tc>
                <a:tc>
                  <a:txBody>
                    <a:bodyPr/>
                    <a:lstStyle/>
                    <a:p>
                      <a:pPr algn="l" fontAlgn="b">
                        <a:buNone/>
                      </a:pPr>
                      <a:endParaRPr lang="en-AU" sz="1100" b="0" i="0" u="none" strike="noStrike" dirty="0">
                        <a:solidFill>
                          <a:srgbClr val="000000"/>
                        </a:solidFill>
                        <a:effectLst/>
                        <a:latin typeface="Calibri" panose="020F0502020204030204" pitchFamily="34" charset="0"/>
                      </a:endParaRPr>
                    </a:p>
                  </a:txBody>
                  <a:tcPr marL="4763" marR="4763" marT="4763" marB="0" anchor="b"/>
                </a:tc>
                <a:tc>
                  <a:txBody>
                    <a:bodyPr/>
                    <a:lstStyle/>
                    <a:p>
                      <a:pPr algn="l" fontAlgn="b">
                        <a:buNone/>
                      </a:pPr>
                      <a:endParaRPr lang="en-AU" sz="1100" b="0" i="0" u="none" strike="noStrike">
                        <a:solidFill>
                          <a:srgbClr val="000000"/>
                        </a:solidFill>
                        <a:effectLst/>
                        <a:latin typeface="Calibri" panose="020F0502020204030204" pitchFamily="34" charset="0"/>
                      </a:endParaRPr>
                    </a:p>
                  </a:txBody>
                  <a:tcPr marL="4763" marR="4763" marT="4763" marB="0" anchor="b"/>
                </a:tc>
                <a:tc>
                  <a:txBody>
                    <a:bodyPr/>
                    <a:lstStyle/>
                    <a:p>
                      <a:pPr algn="l" fontAlgn="b">
                        <a:buNone/>
                      </a:pPr>
                      <a:endParaRPr lang="en-AU" sz="1100" b="0" i="0" u="none" strike="noStrike">
                        <a:solidFill>
                          <a:srgbClr val="000000"/>
                        </a:solidFill>
                        <a:effectLst/>
                        <a:latin typeface="Calibri" panose="020F0502020204030204" pitchFamily="34" charset="0"/>
                      </a:endParaRPr>
                    </a:p>
                  </a:txBody>
                  <a:tcPr marL="4763" marR="4763" marT="4763" marB="0" anchor="b"/>
                </a:tc>
                <a:tc>
                  <a:txBody>
                    <a:bodyPr/>
                    <a:lstStyle/>
                    <a:p>
                      <a:pPr algn="l" fontAlgn="b">
                        <a:buNone/>
                      </a:pPr>
                      <a:endParaRPr lang="en-AU" sz="1100" b="0" i="0" u="none" strike="noStrike">
                        <a:solidFill>
                          <a:srgbClr val="000000"/>
                        </a:solidFill>
                        <a:effectLst/>
                        <a:latin typeface="Calibri" panose="020F0502020204030204" pitchFamily="34" charset="0"/>
                      </a:endParaRPr>
                    </a:p>
                  </a:txBody>
                  <a:tcPr marL="4763" marR="4763" marT="4763" marB="0" anchor="b"/>
                </a:tc>
                <a:tc>
                  <a:txBody>
                    <a:bodyPr/>
                    <a:lstStyle/>
                    <a:p>
                      <a:pPr algn="l" fontAlgn="b">
                        <a:buNone/>
                      </a:pPr>
                      <a:endParaRPr lang="en-AU" sz="1100" b="0" i="0" u="none" strike="noStrike">
                        <a:solidFill>
                          <a:srgbClr val="00000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3415784206"/>
                  </a:ext>
                </a:extLst>
              </a:tr>
              <a:tr h="532859">
                <a:tc>
                  <a:txBody>
                    <a:bodyPr/>
                    <a:lstStyle/>
                    <a:p>
                      <a:pPr algn="l" fontAlgn="b">
                        <a:buNone/>
                      </a:pPr>
                      <a:endParaRPr lang="en-AU" sz="2000" b="1"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buNone/>
                      </a:pPr>
                      <a:r>
                        <a:rPr lang="en-AU" sz="2000" u="none" strike="noStrike" dirty="0">
                          <a:effectLst/>
                        </a:rPr>
                        <a:t>2025 - 2026</a:t>
                      </a:r>
                      <a:endParaRPr lang="en-AU" sz="2000" b="0" i="0" u="none" strike="noStrike" dirty="0">
                        <a:solidFill>
                          <a:srgbClr val="000000"/>
                        </a:solidFill>
                        <a:effectLst/>
                        <a:latin typeface="Calibri" panose="020F0502020204030204" pitchFamily="34" charset="0"/>
                      </a:endParaRPr>
                    </a:p>
                  </a:txBody>
                  <a:tcPr marL="4763" marR="4763" marT="4763" marB="0" anchor="b"/>
                </a:tc>
                <a:tc>
                  <a:txBody>
                    <a:bodyPr/>
                    <a:lstStyle/>
                    <a:p>
                      <a:pPr algn="ctr" fontAlgn="b">
                        <a:buNone/>
                      </a:pPr>
                      <a:r>
                        <a:rPr lang="en-AU" sz="2000" u="none" strike="noStrike" dirty="0">
                          <a:effectLst/>
                        </a:rPr>
                        <a:t>2024 - 2025</a:t>
                      </a:r>
                      <a:endParaRPr lang="en-AU" sz="2000" b="0" i="0" u="none" strike="noStrike" dirty="0">
                        <a:solidFill>
                          <a:srgbClr val="000000"/>
                        </a:solidFill>
                        <a:effectLst/>
                        <a:latin typeface="Calibri" panose="020F0502020204030204" pitchFamily="34" charset="0"/>
                      </a:endParaRPr>
                    </a:p>
                  </a:txBody>
                  <a:tcPr marL="4763" marR="4763" marT="4763" marB="0" anchor="b"/>
                </a:tc>
                <a:tc>
                  <a:txBody>
                    <a:bodyPr/>
                    <a:lstStyle/>
                    <a:p>
                      <a:pPr algn="ctr" fontAlgn="b">
                        <a:buNone/>
                      </a:pPr>
                      <a:r>
                        <a:rPr lang="en-AU" sz="2000" u="none" strike="noStrike" dirty="0">
                          <a:effectLst/>
                        </a:rPr>
                        <a:t>2023 - 2024</a:t>
                      </a:r>
                      <a:endParaRPr lang="en-AU" sz="2000" b="0" i="0" u="none" strike="noStrike" dirty="0">
                        <a:solidFill>
                          <a:srgbClr val="000000"/>
                        </a:solidFill>
                        <a:effectLst/>
                        <a:latin typeface="Calibri" panose="020F0502020204030204" pitchFamily="34" charset="0"/>
                      </a:endParaRPr>
                    </a:p>
                  </a:txBody>
                  <a:tcPr marL="4763" marR="4763" marT="4763" marB="0" anchor="b"/>
                </a:tc>
                <a:tc>
                  <a:txBody>
                    <a:bodyPr/>
                    <a:lstStyle/>
                    <a:p>
                      <a:pPr algn="ctr" fontAlgn="b">
                        <a:buNone/>
                      </a:pPr>
                      <a:r>
                        <a:rPr lang="en-AU" sz="2000" u="none" strike="noStrike">
                          <a:effectLst/>
                        </a:rPr>
                        <a:t>2022 - 2023</a:t>
                      </a:r>
                      <a:endParaRPr lang="en-AU" sz="20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buNone/>
                      </a:pPr>
                      <a:r>
                        <a:rPr lang="en-AU" sz="2000" u="none" strike="noStrike">
                          <a:effectLst/>
                        </a:rPr>
                        <a:t>10 year mean</a:t>
                      </a:r>
                      <a:endParaRPr lang="en-AU" sz="2000" b="0" i="0" u="none" strike="noStrike">
                        <a:solidFill>
                          <a:srgbClr val="00000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2558011564"/>
                  </a:ext>
                </a:extLst>
              </a:tr>
              <a:tr h="532859">
                <a:tc>
                  <a:txBody>
                    <a:bodyPr/>
                    <a:lstStyle/>
                    <a:p>
                      <a:pPr algn="ctr" fontAlgn="b">
                        <a:buNone/>
                      </a:pPr>
                      <a:r>
                        <a:rPr lang="en-AU" sz="2000" u="none" strike="noStrike" dirty="0">
                          <a:effectLst/>
                        </a:rPr>
                        <a:t>DD1532*</a:t>
                      </a:r>
                      <a:endParaRPr lang="en-AU" sz="2000" b="0" i="0" u="none" strike="noStrike" dirty="0">
                        <a:solidFill>
                          <a:srgbClr val="000000"/>
                        </a:solidFill>
                        <a:effectLst/>
                        <a:latin typeface="Calibri" panose="020F0502020204030204" pitchFamily="34" charset="0"/>
                      </a:endParaRPr>
                    </a:p>
                  </a:txBody>
                  <a:tcPr marL="4763" marR="4763" marT="4763" marB="0" anchor="b"/>
                </a:tc>
                <a:tc>
                  <a:txBody>
                    <a:bodyPr/>
                    <a:lstStyle/>
                    <a:p>
                      <a:pPr algn="ctr" fontAlgn="b">
                        <a:buNone/>
                      </a:pPr>
                      <a:r>
                        <a:rPr lang="en-AU" sz="2000" u="none" strike="noStrike">
                          <a:effectLst/>
                        </a:rPr>
                        <a:t>1292.2</a:t>
                      </a:r>
                      <a:endParaRPr lang="en-AU" sz="20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buNone/>
                      </a:pPr>
                      <a:r>
                        <a:rPr lang="en-AU" sz="2000" u="none" strike="noStrike">
                          <a:effectLst/>
                        </a:rPr>
                        <a:t>1386.6</a:t>
                      </a:r>
                      <a:endParaRPr lang="en-AU" sz="20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buNone/>
                      </a:pPr>
                      <a:r>
                        <a:rPr lang="en-AU" sz="2000" u="none" strike="noStrike">
                          <a:effectLst/>
                        </a:rPr>
                        <a:t>1235.6</a:t>
                      </a:r>
                      <a:endParaRPr lang="en-AU" sz="20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buNone/>
                      </a:pPr>
                      <a:r>
                        <a:rPr lang="en-AU" sz="2000" u="none" strike="noStrike" dirty="0">
                          <a:effectLst/>
                        </a:rPr>
                        <a:t>900.9</a:t>
                      </a:r>
                      <a:endParaRPr lang="en-AU" sz="2000" b="0" i="0" u="none" strike="noStrike" dirty="0">
                        <a:solidFill>
                          <a:srgbClr val="000000"/>
                        </a:solidFill>
                        <a:effectLst/>
                        <a:latin typeface="Calibri" panose="020F0502020204030204" pitchFamily="34" charset="0"/>
                      </a:endParaRPr>
                    </a:p>
                  </a:txBody>
                  <a:tcPr marL="4763" marR="4763" marT="4763" marB="0" anchor="b"/>
                </a:tc>
                <a:tc>
                  <a:txBody>
                    <a:bodyPr/>
                    <a:lstStyle/>
                    <a:p>
                      <a:pPr algn="ctr" fontAlgn="b">
                        <a:buNone/>
                      </a:pPr>
                      <a:r>
                        <a:rPr lang="en-AU" sz="2000" u="none" strike="noStrike" dirty="0">
                          <a:effectLst/>
                        </a:rPr>
                        <a:t>1200.2</a:t>
                      </a:r>
                      <a:endParaRPr lang="en-AU" sz="2000" b="0" i="0" u="none" strike="noStrike" dirty="0">
                        <a:solidFill>
                          <a:srgbClr val="00000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3799047492"/>
                  </a:ext>
                </a:extLst>
              </a:tr>
              <a:tr h="532859">
                <a:tc>
                  <a:txBody>
                    <a:bodyPr/>
                    <a:lstStyle/>
                    <a:p>
                      <a:pPr algn="ctr" fontAlgn="b">
                        <a:buNone/>
                      </a:pPr>
                      <a:r>
                        <a:rPr lang="en-AU" sz="2000" u="none" strike="noStrike" dirty="0">
                          <a:effectLst/>
                        </a:rPr>
                        <a:t>Cold Shock Day (≤11°C)</a:t>
                      </a:r>
                      <a:endParaRPr lang="en-AU" sz="2000" b="0" i="0" u="none" strike="noStrike" dirty="0">
                        <a:solidFill>
                          <a:srgbClr val="000000"/>
                        </a:solidFill>
                        <a:effectLst/>
                        <a:latin typeface="Calibri" panose="020F0502020204030204" pitchFamily="34" charset="0"/>
                      </a:endParaRPr>
                    </a:p>
                  </a:txBody>
                  <a:tcPr marL="4763" marR="4763" marT="4763" marB="0" anchor="b"/>
                </a:tc>
                <a:tc>
                  <a:txBody>
                    <a:bodyPr/>
                    <a:lstStyle/>
                    <a:p>
                      <a:pPr algn="ctr" fontAlgn="b">
                        <a:buNone/>
                      </a:pPr>
                      <a:r>
                        <a:rPr lang="en-AU" sz="2000" u="none" strike="noStrike">
                          <a:effectLst/>
                        </a:rPr>
                        <a:t>41</a:t>
                      </a:r>
                      <a:endParaRPr lang="en-AU" sz="20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buNone/>
                      </a:pPr>
                      <a:r>
                        <a:rPr lang="en-AU" sz="2000" u="none" strike="noStrike">
                          <a:effectLst/>
                        </a:rPr>
                        <a:t>32</a:t>
                      </a:r>
                      <a:endParaRPr lang="en-AU" sz="20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buNone/>
                      </a:pPr>
                      <a:r>
                        <a:rPr lang="en-AU" sz="2000" u="none" strike="noStrike">
                          <a:effectLst/>
                        </a:rPr>
                        <a:t>51</a:t>
                      </a:r>
                      <a:endParaRPr lang="en-AU" sz="20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buNone/>
                      </a:pPr>
                      <a:r>
                        <a:rPr lang="en-AU" sz="2000" u="none" strike="noStrike">
                          <a:effectLst/>
                        </a:rPr>
                        <a:t>59</a:t>
                      </a:r>
                      <a:endParaRPr lang="en-AU" sz="20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buNone/>
                      </a:pPr>
                      <a:r>
                        <a:rPr lang="en-AU" sz="2000" u="none" strike="noStrike" dirty="0">
                          <a:effectLst/>
                        </a:rPr>
                        <a:t>43</a:t>
                      </a:r>
                      <a:endParaRPr lang="en-AU" sz="2000" b="0" i="0" u="none" strike="noStrike" dirty="0">
                        <a:solidFill>
                          <a:srgbClr val="00000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4167411175"/>
                  </a:ext>
                </a:extLst>
              </a:tr>
              <a:tr h="532859">
                <a:tc>
                  <a:txBody>
                    <a:bodyPr/>
                    <a:lstStyle/>
                    <a:p>
                      <a:pPr algn="ctr" fontAlgn="b">
                        <a:buNone/>
                      </a:pPr>
                      <a:r>
                        <a:rPr lang="en-AU" sz="2000" u="none" strike="noStrike" dirty="0">
                          <a:effectLst/>
                        </a:rPr>
                        <a:t>Days above 35°C</a:t>
                      </a:r>
                      <a:endParaRPr lang="en-AU" sz="2000" b="0" i="0" u="none" strike="noStrike" dirty="0">
                        <a:solidFill>
                          <a:srgbClr val="000000"/>
                        </a:solidFill>
                        <a:effectLst/>
                        <a:latin typeface="Calibri" panose="020F0502020204030204" pitchFamily="34" charset="0"/>
                      </a:endParaRPr>
                    </a:p>
                  </a:txBody>
                  <a:tcPr marL="4763" marR="4763" marT="4763" marB="0" anchor="b"/>
                </a:tc>
                <a:tc>
                  <a:txBody>
                    <a:bodyPr/>
                    <a:lstStyle/>
                    <a:p>
                      <a:pPr algn="ctr" fontAlgn="b">
                        <a:buNone/>
                      </a:pPr>
                      <a:r>
                        <a:rPr lang="en-AU" sz="2000" u="none" strike="noStrike">
                          <a:effectLst/>
                        </a:rPr>
                        <a:t>51</a:t>
                      </a:r>
                      <a:endParaRPr lang="en-AU" sz="20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buNone/>
                      </a:pPr>
                      <a:r>
                        <a:rPr lang="en-AU" sz="2000" u="none" strike="noStrike">
                          <a:effectLst/>
                        </a:rPr>
                        <a:t>57</a:t>
                      </a:r>
                      <a:endParaRPr lang="en-AU" sz="20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buNone/>
                      </a:pPr>
                      <a:r>
                        <a:rPr lang="en-AU" sz="2000" u="none" strike="noStrike">
                          <a:effectLst/>
                        </a:rPr>
                        <a:t>42</a:t>
                      </a:r>
                      <a:endParaRPr lang="en-AU" sz="20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buNone/>
                      </a:pPr>
                      <a:r>
                        <a:rPr lang="en-AU" sz="2000" u="none" strike="noStrike">
                          <a:effectLst/>
                        </a:rPr>
                        <a:t>29</a:t>
                      </a:r>
                      <a:endParaRPr lang="en-AU" sz="20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buNone/>
                      </a:pPr>
                      <a:r>
                        <a:rPr lang="en-AU" sz="2000" u="none" strike="noStrike" dirty="0">
                          <a:effectLst/>
                        </a:rPr>
                        <a:t>40</a:t>
                      </a:r>
                      <a:endParaRPr lang="en-AU" sz="2000" b="0" i="0" u="none" strike="noStrike" dirty="0">
                        <a:solidFill>
                          <a:srgbClr val="00000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691388874"/>
                  </a:ext>
                </a:extLst>
              </a:tr>
              <a:tr h="532859">
                <a:tc>
                  <a:txBody>
                    <a:bodyPr/>
                    <a:lstStyle/>
                    <a:p>
                      <a:pPr algn="ctr" fontAlgn="b">
                        <a:buNone/>
                      </a:pPr>
                      <a:r>
                        <a:rPr lang="en-AU" sz="2000" u="none" strike="noStrike" dirty="0">
                          <a:effectLst/>
                        </a:rPr>
                        <a:t>Days above 40°C</a:t>
                      </a:r>
                      <a:endParaRPr lang="en-AU" sz="2000" b="0" i="0" u="none" strike="noStrike" dirty="0">
                        <a:solidFill>
                          <a:srgbClr val="000000"/>
                        </a:solidFill>
                        <a:effectLst/>
                        <a:latin typeface="Calibri" panose="020F0502020204030204" pitchFamily="34" charset="0"/>
                      </a:endParaRPr>
                    </a:p>
                  </a:txBody>
                  <a:tcPr marL="4763" marR="4763" marT="4763" marB="0" anchor="b"/>
                </a:tc>
                <a:tc>
                  <a:txBody>
                    <a:bodyPr/>
                    <a:lstStyle/>
                    <a:p>
                      <a:pPr algn="ctr" fontAlgn="b">
                        <a:buNone/>
                      </a:pPr>
                      <a:r>
                        <a:rPr lang="en-AU" sz="2000" u="none" strike="noStrike">
                          <a:effectLst/>
                        </a:rPr>
                        <a:t>15</a:t>
                      </a:r>
                      <a:endParaRPr lang="en-AU" sz="20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buNone/>
                      </a:pPr>
                      <a:r>
                        <a:rPr lang="en-AU" sz="2000" u="none" strike="noStrike">
                          <a:effectLst/>
                        </a:rPr>
                        <a:t>7</a:t>
                      </a:r>
                      <a:endParaRPr lang="en-AU" sz="20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buNone/>
                      </a:pPr>
                      <a:r>
                        <a:rPr lang="en-AU" sz="2000" u="none" strike="noStrike">
                          <a:effectLst/>
                        </a:rPr>
                        <a:t>5</a:t>
                      </a:r>
                      <a:endParaRPr lang="en-AU" sz="20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buNone/>
                      </a:pPr>
                      <a:r>
                        <a:rPr lang="en-AU" sz="2000" u="none" strike="noStrike">
                          <a:effectLst/>
                        </a:rPr>
                        <a:t>3</a:t>
                      </a:r>
                      <a:endParaRPr lang="en-AU" sz="20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buNone/>
                      </a:pPr>
                      <a:r>
                        <a:rPr lang="en-AU" sz="2000" u="none" strike="noStrike" dirty="0">
                          <a:effectLst/>
                        </a:rPr>
                        <a:t>9</a:t>
                      </a:r>
                      <a:endParaRPr lang="en-AU" sz="2000" b="0" i="0" u="none" strike="noStrike" dirty="0">
                        <a:solidFill>
                          <a:srgbClr val="00000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1057597414"/>
                  </a:ext>
                </a:extLst>
              </a:tr>
              <a:tr h="532859">
                <a:tc>
                  <a:txBody>
                    <a:bodyPr/>
                    <a:lstStyle/>
                    <a:p>
                      <a:pPr algn="ctr" fontAlgn="b">
                        <a:buNone/>
                      </a:pPr>
                      <a:r>
                        <a:rPr lang="en-AU" sz="2000" u="none" strike="noStrike" dirty="0">
                          <a:effectLst/>
                        </a:rPr>
                        <a:t>Total Rainfall (mm)</a:t>
                      </a:r>
                      <a:endParaRPr lang="en-AU" sz="2000" b="0" i="0" u="none" strike="noStrike" dirty="0">
                        <a:solidFill>
                          <a:srgbClr val="000000"/>
                        </a:solidFill>
                        <a:effectLst/>
                        <a:latin typeface="Calibri" panose="020F0502020204030204" pitchFamily="34" charset="0"/>
                      </a:endParaRPr>
                    </a:p>
                  </a:txBody>
                  <a:tcPr marL="4763" marR="4763" marT="4763" marB="0" anchor="b"/>
                </a:tc>
                <a:tc>
                  <a:txBody>
                    <a:bodyPr/>
                    <a:lstStyle/>
                    <a:p>
                      <a:pPr algn="ctr" fontAlgn="b">
                        <a:buNone/>
                      </a:pPr>
                      <a:r>
                        <a:rPr lang="en-AU" sz="2000" u="none" strike="noStrike">
                          <a:effectLst/>
                        </a:rPr>
                        <a:t>91.6</a:t>
                      </a:r>
                      <a:endParaRPr lang="en-AU" sz="20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buNone/>
                      </a:pPr>
                      <a:r>
                        <a:rPr lang="en-AU" sz="2000" u="none" strike="noStrike">
                          <a:effectLst/>
                        </a:rPr>
                        <a:t>137</a:t>
                      </a:r>
                      <a:endParaRPr lang="en-AU" sz="20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buNone/>
                      </a:pPr>
                      <a:r>
                        <a:rPr lang="en-AU" sz="2000" u="none" strike="noStrike">
                          <a:effectLst/>
                        </a:rPr>
                        <a:t>286.6</a:t>
                      </a:r>
                      <a:endParaRPr lang="en-AU" sz="20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buNone/>
                      </a:pPr>
                      <a:r>
                        <a:rPr lang="en-AU" sz="2000" u="none" strike="noStrike">
                          <a:effectLst/>
                        </a:rPr>
                        <a:t>351.8</a:t>
                      </a:r>
                      <a:endParaRPr lang="en-AU" sz="20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buNone/>
                      </a:pPr>
                      <a:r>
                        <a:rPr lang="en-AU" sz="2000" u="none" strike="noStrike" dirty="0">
                          <a:effectLst/>
                        </a:rPr>
                        <a:t>223.9</a:t>
                      </a:r>
                      <a:endParaRPr lang="en-AU" sz="2000" b="0" i="0" u="none" strike="noStrike" dirty="0">
                        <a:solidFill>
                          <a:srgbClr val="00000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4127015171"/>
                  </a:ext>
                </a:extLst>
              </a:tr>
              <a:tr h="532859">
                <a:tc>
                  <a:txBody>
                    <a:bodyPr/>
                    <a:lstStyle/>
                    <a:p>
                      <a:pPr algn="ctr" fontAlgn="b">
                        <a:buNone/>
                      </a:pPr>
                      <a:r>
                        <a:rPr lang="en-AU" sz="2000" u="none" strike="noStrike" dirty="0">
                          <a:effectLst/>
                        </a:rPr>
                        <a:t>Total radiation (MJ/m²)</a:t>
                      </a:r>
                      <a:endParaRPr lang="en-AU" sz="2000" b="0" i="0" u="none" strike="noStrike" dirty="0">
                        <a:solidFill>
                          <a:srgbClr val="000000"/>
                        </a:solidFill>
                        <a:effectLst/>
                        <a:latin typeface="Calibri" panose="020F0502020204030204" pitchFamily="34" charset="0"/>
                      </a:endParaRPr>
                    </a:p>
                  </a:txBody>
                  <a:tcPr marL="4763" marR="4763" marT="4763" marB="0" anchor="b"/>
                </a:tc>
                <a:tc>
                  <a:txBody>
                    <a:bodyPr/>
                    <a:lstStyle/>
                    <a:p>
                      <a:pPr algn="ctr" fontAlgn="b">
                        <a:buNone/>
                      </a:pPr>
                      <a:r>
                        <a:rPr lang="en-AU" sz="2000" u="none" strike="noStrike">
                          <a:effectLst/>
                        </a:rPr>
                        <a:t>4351.2</a:t>
                      </a:r>
                      <a:endParaRPr lang="en-AU" sz="20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buNone/>
                      </a:pPr>
                      <a:r>
                        <a:rPr lang="en-AU" sz="2000" u="none" strike="noStrike">
                          <a:effectLst/>
                        </a:rPr>
                        <a:t>4472.1</a:t>
                      </a:r>
                      <a:endParaRPr lang="en-AU" sz="20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buNone/>
                      </a:pPr>
                      <a:r>
                        <a:rPr lang="en-AU" sz="2000" u="none" strike="noStrike">
                          <a:effectLst/>
                        </a:rPr>
                        <a:t>4323.5</a:t>
                      </a:r>
                      <a:endParaRPr lang="en-AU" sz="20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buNone/>
                      </a:pPr>
                      <a:r>
                        <a:rPr lang="en-AU" sz="2000" u="none" strike="noStrike">
                          <a:effectLst/>
                        </a:rPr>
                        <a:t>4187.6</a:t>
                      </a:r>
                      <a:endParaRPr lang="en-AU" sz="20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buNone/>
                      </a:pPr>
                      <a:r>
                        <a:rPr lang="en-AU" sz="2000" u="none" strike="noStrike" dirty="0">
                          <a:effectLst/>
                        </a:rPr>
                        <a:t>4291.4</a:t>
                      </a:r>
                      <a:endParaRPr lang="en-AU" sz="2000" b="0" i="0" u="none" strike="noStrike" dirty="0">
                        <a:solidFill>
                          <a:srgbClr val="00000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1951423187"/>
                  </a:ext>
                </a:extLst>
              </a:tr>
              <a:tr h="532859">
                <a:tc>
                  <a:txBody>
                    <a:bodyPr/>
                    <a:lstStyle/>
                    <a:p>
                      <a:pPr algn="ctr" fontAlgn="b">
                        <a:buNone/>
                      </a:pPr>
                      <a:r>
                        <a:rPr lang="en-AU" sz="2000" u="none" strike="noStrike" dirty="0">
                          <a:effectLst/>
                        </a:rPr>
                        <a:t>Average temperature (°C)</a:t>
                      </a:r>
                      <a:endParaRPr lang="en-AU" sz="2000" b="0" i="0" u="none" strike="noStrike" dirty="0">
                        <a:solidFill>
                          <a:srgbClr val="000000"/>
                        </a:solidFill>
                        <a:effectLst/>
                        <a:latin typeface="Calibri" panose="020F0502020204030204" pitchFamily="34" charset="0"/>
                      </a:endParaRPr>
                    </a:p>
                  </a:txBody>
                  <a:tcPr marL="4763" marR="4763" marT="4763" marB="0" anchor="b"/>
                </a:tc>
                <a:tc>
                  <a:txBody>
                    <a:bodyPr/>
                    <a:lstStyle/>
                    <a:p>
                      <a:pPr algn="ctr" fontAlgn="b">
                        <a:buNone/>
                      </a:pPr>
                      <a:r>
                        <a:rPr lang="en-AU" sz="2000" u="none" strike="noStrike">
                          <a:effectLst/>
                        </a:rPr>
                        <a:t>23.6</a:t>
                      </a:r>
                      <a:endParaRPr lang="en-AU" sz="20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buNone/>
                      </a:pPr>
                      <a:r>
                        <a:rPr lang="en-AU" sz="2000" u="none" strike="noStrike">
                          <a:effectLst/>
                        </a:rPr>
                        <a:t>24.3</a:t>
                      </a:r>
                      <a:endParaRPr lang="en-AU" sz="20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buNone/>
                      </a:pPr>
                      <a:r>
                        <a:rPr lang="en-AU" sz="2000" u="none" strike="noStrike">
                          <a:effectLst/>
                        </a:rPr>
                        <a:t>23</a:t>
                      </a:r>
                      <a:endParaRPr lang="en-AU" sz="20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buNone/>
                      </a:pPr>
                      <a:r>
                        <a:rPr lang="en-AU" sz="2000" u="none" strike="noStrike">
                          <a:effectLst/>
                        </a:rPr>
                        <a:t>20.7</a:t>
                      </a:r>
                      <a:endParaRPr lang="en-AU" sz="2000" b="0" i="0" u="none" strike="noStrike">
                        <a:solidFill>
                          <a:srgbClr val="000000"/>
                        </a:solidFill>
                        <a:effectLst/>
                        <a:latin typeface="Calibri" panose="020F0502020204030204" pitchFamily="34" charset="0"/>
                      </a:endParaRPr>
                    </a:p>
                  </a:txBody>
                  <a:tcPr marL="4763" marR="4763" marT="4763" marB="0" anchor="b"/>
                </a:tc>
                <a:tc>
                  <a:txBody>
                    <a:bodyPr/>
                    <a:lstStyle/>
                    <a:p>
                      <a:pPr algn="ctr" fontAlgn="b">
                        <a:buNone/>
                      </a:pPr>
                      <a:r>
                        <a:rPr lang="en-AU" sz="2000" u="none" strike="noStrike" dirty="0">
                          <a:effectLst/>
                        </a:rPr>
                        <a:t>22.9</a:t>
                      </a:r>
                      <a:endParaRPr lang="en-AU" sz="2000" b="0" i="0" u="none" strike="noStrike" dirty="0">
                        <a:solidFill>
                          <a:srgbClr val="000000"/>
                        </a:solidFill>
                        <a:effectLst/>
                        <a:latin typeface="Calibri" panose="020F0502020204030204" pitchFamily="34" charset="0"/>
                      </a:endParaRPr>
                    </a:p>
                  </a:txBody>
                  <a:tcPr marL="4763" marR="4763" marT="4763" marB="0" anchor="b"/>
                </a:tc>
                <a:extLst>
                  <a:ext uri="{0D108BD9-81ED-4DB2-BD59-A6C34878D82A}">
                    <a16:rowId xmlns:a16="http://schemas.microsoft.com/office/drawing/2014/main" val="2643504845"/>
                  </a:ext>
                </a:extLst>
              </a:tr>
            </a:tbl>
          </a:graphicData>
        </a:graphic>
      </p:graphicFrame>
    </p:spTree>
    <p:extLst>
      <p:ext uri="{BB962C8B-B14F-4D97-AF65-F5344CB8AC3E}">
        <p14:creationId xmlns:p14="http://schemas.microsoft.com/office/powerpoint/2010/main" val="22142972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600200"/>
            <a:ext cx="10972800" cy="4525963"/>
          </a:xfrm>
        </p:spPr>
        <p:txBody>
          <a:bodyPr/>
          <a:lstStyle/>
          <a:p>
            <a:r>
              <a:rPr lang="en-AU" dirty="0"/>
              <a:t> </a:t>
            </a:r>
          </a:p>
        </p:txBody>
      </p:sp>
      <p:graphicFrame>
        <p:nvGraphicFramePr>
          <p:cNvPr id="4" name="Chart 3"/>
          <p:cNvGraphicFramePr>
            <a:graphicFrameLocks/>
          </p:cNvGraphicFramePr>
          <p:nvPr/>
        </p:nvGraphicFramePr>
        <p:xfrm>
          <a:off x="2838450" y="4437112"/>
          <a:ext cx="4121647" cy="74925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2C4F3E2B-2D39-AA98-E6E7-639F7A12E3BC}"/>
              </a:ext>
            </a:extLst>
          </p:cNvPr>
          <p:cNvGraphicFramePr>
            <a:graphicFrameLocks/>
          </p:cNvGraphicFramePr>
          <p:nvPr>
            <p:extLst>
              <p:ext uri="{D42A27DB-BD31-4B8C-83A1-F6EECF244321}">
                <p14:modId xmlns:p14="http://schemas.microsoft.com/office/powerpoint/2010/main" val="1584295984"/>
              </p:ext>
            </p:extLst>
          </p:nvPr>
        </p:nvGraphicFramePr>
        <p:xfrm>
          <a:off x="1199456" y="188640"/>
          <a:ext cx="10729192" cy="5256584"/>
        </p:xfrm>
        <a:graphic>
          <a:graphicData uri="http://schemas.openxmlformats.org/drawingml/2006/chart">
            <c:chart xmlns:c="http://schemas.openxmlformats.org/drawingml/2006/chart" xmlns:r="http://schemas.openxmlformats.org/officeDocument/2006/relationships" r:id="rId4"/>
          </a:graphicData>
        </a:graphic>
      </p:graphicFrame>
      <p:pic>
        <p:nvPicPr>
          <p:cNvPr id="7" name="x_x_Picture 6">
            <a:extLst>
              <a:ext uri="{FF2B5EF4-FFF2-40B4-BE49-F238E27FC236}">
                <a16:creationId xmlns:a16="http://schemas.microsoft.com/office/drawing/2014/main" id="{7916F76B-F177-2E9A-6C1F-84B90F1CB5C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08168" y="5987202"/>
            <a:ext cx="3921051" cy="525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Chart 1">
            <a:extLst>
              <a:ext uri="{FF2B5EF4-FFF2-40B4-BE49-F238E27FC236}">
                <a16:creationId xmlns:a16="http://schemas.microsoft.com/office/drawing/2014/main" id="{88330136-0D41-8F27-C458-2C3BD286B6DD}"/>
              </a:ext>
            </a:extLst>
          </p:cNvPr>
          <p:cNvGraphicFramePr>
            <a:graphicFrameLocks/>
          </p:cNvGraphicFramePr>
          <p:nvPr>
            <p:extLst>
              <p:ext uri="{D42A27DB-BD31-4B8C-83A1-F6EECF244321}">
                <p14:modId xmlns:p14="http://schemas.microsoft.com/office/powerpoint/2010/main" val="666287672"/>
              </p:ext>
            </p:extLst>
          </p:nvPr>
        </p:nvGraphicFramePr>
        <p:xfrm>
          <a:off x="1055440" y="731837"/>
          <a:ext cx="9793088" cy="4713387"/>
        </p:xfrm>
        <a:graphic>
          <a:graphicData uri="http://schemas.openxmlformats.org/drawingml/2006/chart">
            <c:chart xmlns:c="http://schemas.openxmlformats.org/drawingml/2006/chart" xmlns:r="http://schemas.openxmlformats.org/officeDocument/2006/relationships" r:id="rId6"/>
          </a:graphicData>
        </a:graphic>
      </p:graphicFrame>
    </p:spTree>
  </p:cSld>
  <p:clrMapOvr>
    <a:masterClrMapping/>
  </p:clrMapOvr>
  <mc:AlternateContent xmlns:mc="http://schemas.openxmlformats.org/markup-compatibility/2006" xmlns:p14="http://schemas.microsoft.com/office/powerpoint/2010/main">
    <mc:Choice Requires="p14">
      <p:transition spd="slow" p14:dur="2000" advTm="33086"/>
    </mc:Choice>
    <mc:Fallback xmlns="">
      <p:transition spd="slow" advTm="33086"/>
    </mc:Fallback>
  </mc:AlternateContent>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CDB14DBF8A0EC45B58C47ABCE53946B" ma:contentTypeVersion="19" ma:contentTypeDescription="Create a new document." ma:contentTypeScope="" ma:versionID="665ac0ebfc4776ae003067f12b5d2abd">
  <xsd:schema xmlns:xsd="http://www.w3.org/2001/XMLSchema" xmlns:xs="http://www.w3.org/2001/XMLSchema" xmlns:p="http://schemas.microsoft.com/office/2006/metadata/properties" xmlns:ns2="62432c02-9966-43da-8918-a9f504c95ce3" xmlns:ns3="19afcf02-297c-46ae-b7e0-0eedf3f71d4f" targetNamespace="http://schemas.microsoft.com/office/2006/metadata/properties" ma:root="true" ma:fieldsID="fdfb48453ba30d8fc6930625f7b3c29b" ns2:_="" ns3:_="">
    <xsd:import namespace="62432c02-9966-43da-8918-a9f504c95ce3"/>
    <xsd:import namespace="19afcf02-297c-46ae-b7e0-0eedf3f71d4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2432c02-9966-43da-8918-a9f504c95ce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MediaServic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c19b7ab-705b-418e-95ba-5713b70c4f1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9afcf02-297c-46ae-b7e0-0eedf3f71d4f"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80bbbc30-0f06-422d-8eea-d0a16fd6deb4}" ma:internalName="TaxCatchAll" ma:showField="CatchAllData" ma:web="19afcf02-297c-46ae-b7e0-0eedf3f71d4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19afcf02-297c-46ae-b7e0-0eedf3f71d4f" xsi:nil="true"/>
    <lcf76f155ced4ddcb4097134ff3c332f xmlns="62432c02-9966-43da-8918-a9f504c95ce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3B1E6D7-2E16-4C5D-A67B-6A12A64D46E3}"/>
</file>

<file path=customXml/itemProps2.xml><?xml version="1.0" encoding="utf-8"?>
<ds:datastoreItem xmlns:ds="http://schemas.openxmlformats.org/officeDocument/2006/customXml" ds:itemID="{CB99F931-4D5E-4097-A463-6A0B4F959E42}"/>
</file>

<file path=customXml/itemProps3.xml><?xml version="1.0" encoding="utf-8"?>
<ds:datastoreItem xmlns:ds="http://schemas.openxmlformats.org/officeDocument/2006/customXml" ds:itemID="{F242AA4F-C7A7-4F58-8DB0-721887F07CCF}"/>
</file>

<file path=docMetadata/LabelInfo.xml><?xml version="1.0" encoding="utf-8"?>
<clbl:labelList xmlns:clbl="http://schemas.microsoft.com/office/2020/mipLabelMetadata">
  <clbl:label id="{d9a87df2-88f4-48e8-829f-3a118c9417c5}" enabled="0" method="" siteId="{d9a87df2-88f4-48e8-829f-3a118c9417c5}" removed="1"/>
</clbl:labelList>
</file>

<file path=docProps/app.xml><?xml version="1.0" encoding="utf-8"?>
<Properties xmlns="http://schemas.openxmlformats.org/officeDocument/2006/extended-properties" xmlns:vt="http://schemas.openxmlformats.org/officeDocument/2006/docPropsVTypes">
  <TotalTime>49808</TotalTime>
  <Words>2887</Words>
  <Application>Microsoft Office PowerPoint</Application>
  <PresentationFormat>Widescreen</PresentationFormat>
  <Paragraphs>554</Paragraphs>
  <Slides>29</Slides>
  <Notes>29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Aptos Narrow</vt:lpstr>
      <vt:lpstr>Arial</vt:lpstr>
      <vt:lpstr>Calibri</vt:lpstr>
      <vt:lpstr>Franklin Gothic Book</vt:lpstr>
      <vt:lpstr>Custom Design</vt:lpstr>
      <vt:lpstr>The Southern NSW Cotton survey  2025/26 season</vt:lpstr>
      <vt:lpstr> </vt:lpstr>
      <vt:lpstr>PowerPoint Presentation</vt:lpstr>
      <vt:lpstr>A few comments after pulling  the survey together.</vt:lpstr>
      <vt:lpstr>Comments on the season</vt:lpstr>
      <vt:lpstr>PowerPoint Presentation</vt:lpstr>
      <vt:lpstr>Day degrees Griffith 2025/26</vt:lpstr>
      <vt:lpstr>PowerPoint Presentation</vt:lpstr>
      <vt:lpstr>PowerPoint Presentation</vt:lpstr>
      <vt:lpstr>Highest yielding field varieties.</vt:lpstr>
      <vt:lpstr>PowerPoint Presentation</vt:lpstr>
      <vt:lpstr>To what do you attribute the success of this field (consider things within your control)? </vt:lpstr>
      <vt:lpstr>Q9: Please indicate planting conditions with respect to moisture.</vt:lpstr>
      <vt:lpstr>Gross margins 2026 (averages)</vt:lpstr>
      <vt:lpstr>PowerPoint Presentation</vt:lpstr>
      <vt:lpstr>Nitrogen Fertiliser Use Efficiency</vt:lpstr>
      <vt:lpstr>PowerPoint Presentation</vt:lpstr>
      <vt:lpstr>Water use</vt:lpstr>
      <vt:lpstr>PowerPoint Presentation</vt:lpstr>
      <vt:lpstr>PowerPoint Presentation</vt:lpstr>
      <vt:lpstr>PowerPoint Presentation</vt:lpstr>
      <vt:lpstr>Insect issues?</vt:lpstr>
      <vt:lpstr>Disease comments</vt:lpstr>
      <vt:lpstr>Fibre quality</vt:lpstr>
      <vt:lpstr>What is your main problem weed?</vt:lpstr>
      <vt:lpstr>Biggest challenge to profitability</vt:lpstr>
      <vt:lpstr>Technology changes?</vt:lpstr>
      <vt:lpstr>Research areas /information/skills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Southern NSW Cotton survey 2017/18 season</dc:title>
  <dc:creator>Kieran O'Keeffe</dc:creator>
  <cp:lastModifiedBy>Kieran O'Keeffe</cp:lastModifiedBy>
  <cp:revision>154</cp:revision>
  <cp:lastPrinted>2026-08-19T06:39:58Z</cp:lastPrinted>
  <dcterms:created xsi:type="dcterms:W3CDTF">2018-08-21T20:43:23Z</dcterms:created>
  <dcterms:modified xsi:type="dcterms:W3CDTF">2026-08-19T06:43:10Z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0x010100FCDB14DBF8A0EC45B58C47ABCE53946B</vt:lpwstr>
  </property>
</Properties>
</file>